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313" r:id="rId3"/>
    <p:sldId id="314" r:id="rId4"/>
    <p:sldId id="403" r:id="rId5"/>
    <p:sldId id="801" r:id="rId6"/>
    <p:sldId id="832" r:id="rId7"/>
    <p:sldId id="834" r:id="rId8"/>
    <p:sldId id="836" r:id="rId9"/>
    <p:sldId id="837" r:id="rId10"/>
    <p:sldId id="838" r:id="rId11"/>
    <p:sldId id="839" r:id="rId12"/>
    <p:sldId id="828" r:id="rId13"/>
    <p:sldId id="829" r:id="rId14"/>
    <p:sldId id="830" r:id="rId15"/>
    <p:sldId id="840" r:id="rId16"/>
    <p:sldId id="841" r:id="rId17"/>
    <p:sldId id="938" r:id="rId18"/>
    <p:sldId id="880" r:id="rId19"/>
    <p:sldId id="939" r:id="rId20"/>
    <p:sldId id="940" r:id="rId21"/>
    <p:sldId id="883" r:id="rId22"/>
    <p:sldId id="884" r:id="rId23"/>
    <p:sldId id="885" r:id="rId24"/>
    <p:sldId id="886" r:id="rId25"/>
    <p:sldId id="887" r:id="rId26"/>
    <p:sldId id="888" r:id="rId27"/>
    <p:sldId id="889" r:id="rId28"/>
    <p:sldId id="890" r:id="rId29"/>
    <p:sldId id="891" r:id="rId30"/>
    <p:sldId id="892" r:id="rId31"/>
    <p:sldId id="941" r:id="rId32"/>
    <p:sldId id="274" r:id="rId33"/>
    <p:sldId id="298" r:id="rId34"/>
    <p:sldId id="29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712" autoAdjust="0"/>
  </p:normalViewPr>
  <p:slideViewPr>
    <p:cSldViewPr>
      <p:cViewPr varScale="1">
        <p:scale>
          <a:sx n="68" d="100"/>
          <a:sy n="68" d="100"/>
        </p:scale>
        <p:origin x="50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3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A6596D-433B-4E5C-B5D0-B50553A181DB}" type="doc">
      <dgm:prSet loTypeId="urn:microsoft.com/office/officeart/2005/8/layout/venn2" loCatId="relationship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486E0F2-DD74-4080-A266-A42DB9B4E21B}">
      <dgm:prSet phldrT="[Text]"/>
      <dgm:spPr/>
      <dgm:t>
        <a:bodyPr/>
        <a:lstStyle/>
        <a:p>
          <a:r>
            <a:rPr lang="en-US" dirty="0"/>
            <a:t>Recursively enumerable</a:t>
          </a:r>
        </a:p>
      </dgm:t>
    </dgm:pt>
    <dgm:pt modelId="{0ABB6C61-C3CE-4AE6-B3CA-DE3685968456}" type="parTrans" cxnId="{736715CE-261E-4591-B657-235106CAE8D2}">
      <dgm:prSet/>
      <dgm:spPr/>
      <dgm:t>
        <a:bodyPr/>
        <a:lstStyle/>
        <a:p>
          <a:endParaRPr lang="en-US"/>
        </a:p>
      </dgm:t>
    </dgm:pt>
    <dgm:pt modelId="{20660B8D-85BD-45EE-8C86-0A6B8AAED4D9}" type="sibTrans" cxnId="{736715CE-261E-4591-B657-235106CAE8D2}">
      <dgm:prSet/>
      <dgm:spPr/>
      <dgm:t>
        <a:bodyPr/>
        <a:lstStyle/>
        <a:p>
          <a:endParaRPr lang="en-US"/>
        </a:p>
      </dgm:t>
    </dgm:pt>
    <dgm:pt modelId="{5B4B1999-9097-4743-A24B-AD8745F40357}">
      <dgm:prSet phldrT="[Text]"/>
      <dgm:spPr/>
      <dgm:t>
        <a:bodyPr/>
        <a:lstStyle/>
        <a:p>
          <a:r>
            <a:rPr lang="en-US" dirty="0"/>
            <a:t>Context-sensitive</a:t>
          </a:r>
        </a:p>
      </dgm:t>
    </dgm:pt>
    <dgm:pt modelId="{F3BB9C19-69D5-469E-A082-D419E60A8BDF}" type="parTrans" cxnId="{D64D0850-D3F1-49F6-85DA-B335B7E40914}">
      <dgm:prSet/>
      <dgm:spPr/>
      <dgm:t>
        <a:bodyPr/>
        <a:lstStyle/>
        <a:p>
          <a:endParaRPr lang="en-US"/>
        </a:p>
      </dgm:t>
    </dgm:pt>
    <dgm:pt modelId="{B4A4AECE-7B69-445B-901B-3ECB1F4F25E6}" type="sibTrans" cxnId="{D64D0850-D3F1-49F6-85DA-B335B7E40914}">
      <dgm:prSet/>
      <dgm:spPr/>
      <dgm:t>
        <a:bodyPr/>
        <a:lstStyle/>
        <a:p>
          <a:endParaRPr lang="en-US"/>
        </a:p>
      </dgm:t>
    </dgm:pt>
    <dgm:pt modelId="{BA9C1816-D746-4197-B55A-25E35406B9E9}">
      <dgm:prSet phldrT="[Text]"/>
      <dgm:spPr/>
      <dgm:t>
        <a:bodyPr/>
        <a:lstStyle/>
        <a:p>
          <a:r>
            <a:rPr lang="en-US" dirty="0"/>
            <a:t>Context-free</a:t>
          </a:r>
        </a:p>
      </dgm:t>
    </dgm:pt>
    <dgm:pt modelId="{94D19C1A-F6ED-4011-B75C-518E6EA03BC2}" type="parTrans" cxnId="{7D548B24-F3AD-400B-8E96-8646B2D1E5EA}">
      <dgm:prSet/>
      <dgm:spPr/>
      <dgm:t>
        <a:bodyPr/>
        <a:lstStyle/>
        <a:p>
          <a:endParaRPr lang="en-US"/>
        </a:p>
      </dgm:t>
    </dgm:pt>
    <dgm:pt modelId="{94902DFD-7D41-4F46-BC74-D8BB63A6D7EA}" type="sibTrans" cxnId="{7D548B24-F3AD-400B-8E96-8646B2D1E5EA}">
      <dgm:prSet/>
      <dgm:spPr/>
      <dgm:t>
        <a:bodyPr/>
        <a:lstStyle/>
        <a:p>
          <a:endParaRPr lang="en-US"/>
        </a:p>
      </dgm:t>
    </dgm:pt>
    <dgm:pt modelId="{75928E15-8DC3-4A66-AA5F-FEE9FE3A2EA0}">
      <dgm:prSet phldrT="[Text]"/>
      <dgm:spPr/>
      <dgm:t>
        <a:bodyPr/>
        <a:lstStyle/>
        <a:p>
          <a:r>
            <a:rPr lang="en-US" dirty="0"/>
            <a:t>Regular</a:t>
          </a:r>
        </a:p>
      </dgm:t>
    </dgm:pt>
    <dgm:pt modelId="{34F37DE9-4D7F-4252-9194-15F1B654A494}" type="parTrans" cxnId="{7E621879-E9F9-4DF1-98D8-3D4A1B7D5C19}">
      <dgm:prSet/>
      <dgm:spPr/>
      <dgm:t>
        <a:bodyPr/>
        <a:lstStyle/>
        <a:p>
          <a:endParaRPr lang="en-US"/>
        </a:p>
      </dgm:t>
    </dgm:pt>
    <dgm:pt modelId="{077CF3F5-57F4-44D5-9F4E-5DD4905C564C}" type="sibTrans" cxnId="{7E621879-E9F9-4DF1-98D8-3D4A1B7D5C19}">
      <dgm:prSet/>
      <dgm:spPr/>
      <dgm:t>
        <a:bodyPr/>
        <a:lstStyle/>
        <a:p>
          <a:endParaRPr lang="en-US"/>
        </a:p>
      </dgm:t>
    </dgm:pt>
    <dgm:pt modelId="{6F60A0F7-A292-41E2-ABD7-3900B78F10DD}" type="pres">
      <dgm:prSet presAssocID="{6DA6596D-433B-4E5C-B5D0-B50553A181DB}" presName="Name0" presStyleCnt="0">
        <dgm:presLayoutVars>
          <dgm:chMax val="7"/>
          <dgm:resizeHandles val="exact"/>
        </dgm:presLayoutVars>
      </dgm:prSet>
      <dgm:spPr/>
    </dgm:pt>
    <dgm:pt modelId="{4FF949CF-B4CE-4D1B-B3EA-334E315BEE35}" type="pres">
      <dgm:prSet presAssocID="{6DA6596D-433B-4E5C-B5D0-B50553A181DB}" presName="comp1" presStyleCnt="0"/>
      <dgm:spPr/>
    </dgm:pt>
    <dgm:pt modelId="{2113685C-8E35-4670-93CB-784326DF7834}" type="pres">
      <dgm:prSet presAssocID="{6DA6596D-433B-4E5C-B5D0-B50553A181DB}" presName="circle1" presStyleLbl="node1" presStyleIdx="0" presStyleCnt="4"/>
      <dgm:spPr/>
    </dgm:pt>
    <dgm:pt modelId="{5AD2EDAD-17E0-42F7-932F-1A3321B8D5FB}" type="pres">
      <dgm:prSet presAssocID="{6DA6596D-433B-4E5C-B5D0-B50553A181DB}" presName="c1text" presStyleLbl="node1" presStyleIdx="0" presStyleCnt="4">
        <dgm:presLayoutVars>
          <dgm:bulletEnabled val="1"/>
        </dgm:presLayoutVars>
      </dgm:prSet>
      <dgm:spPr/>
    </dgm:pt>
    <dgm:pt modelId="{CBA32F32-56BF-4E9A-B183-6032DD2198CF}" type="pres">
      <dgm:prSet presAssocID="{6DA6596D-433B-4E5C-B5D0-B50553A181DB}" presName="comp2" presStyleCnt="0"/>
      <dgm:spPr/>
    </dgm:pt>
    <dgm:pt modelId="{F7352BB6-ABAB-44CF-9430-6DCC574C5993}" type="pres">
      <dgm:prSet presAssocID="{6DA6596D-433B-4E5C-B5D0-B50553A181DB}" presName="circle2" presStyleLbl="node1" presStyleIdx="1" presStyleCnt="4"/>
      <dgm:spPr/>
    </dgm:pt>
    <dgm:pt modelId="{2639F472-981E-4966-AF8D-D419865B48D4}" type="pres">
      <dgm:prSet presAssocID="{6DA6596D-433B-4E5C-B5D0-B50553A181DB}" presName="c2text" presStyleLbl="node1" presStyleIdx="1" presStyleCnt="4">
        <dgm:presLayoutVars>
          <dgm:bulletEnabled val="1"/>
        </dgm:presLayoutVars>
      </dgm:prSet>
      <dgm:spPr/>
    </dgm:pt>
    <dgm:pt modelId="{E7C0943A-4949-4EE7-BA65-DB894C37EA37}" type="pres">
      <dgm:prSet presAssocID="{6DA6596D-433B-4E5C-B5D0-B50553A181DB}" presName="comp3" presStyleCnt="0"/>
      <dgm:spPr/>
    </dgm:pt>
    <dgm:pt modelId="{D8DFFD58-096C-4826-B5BB-E019CAC8A66A}" type="pres">
      <dgm:prSet presAssocID="{6DA6596D-433B-4E5C-B5D0-B50553A181DB}" presName="circle3" presStyleLbl="node1" presStyleIdx="2" presStyleCnt="4"/>
      <dgm:spPr/>
    </dgm:pt>
    <dgm:pt modelId="{7A2C5D21-4FEF-4DF0-94D9-FCB9DA3E917F}" type="pres">
      <dgm:prSet presAssocID="{6DA6596D-433B-4E5C-B5D0-B50553A181DB}" presName="c3text" presStyleLbl="node1" presStyleIdx="2" presStyleCnt="4">
        <dgm:presLayoutVars>
          <dgm:bulletEnabled val="1"/>
        </dgm:presLayoutVars>
      </dgm:prSet>
      <dgm:spPr/>
    </dgm:pt>
    <dgm:pt modelId="{EA86252D-23B8-4309-A057-30105935771F}" type="pres">
      <dgm:prSet presAssocID="{6DA6596D-433B-4E5C-B5D0-B50553A181DB}" presName="comp4" presStyleCnt="0"/>
      <dgm:spPr/>
    </dgm:pt>
    <dgm:pt modelId="{290D4163-A635-49F0-88FF-2E99FF55ACA0}" type="pres">
      <dgm:prSet presAssocID="{6DA6596D-433B-4E5C-B5D0-B50553A181DB}" presName="circle4" presStyleLbl="node1" presStyleIdx="3" presStyleCnt="4"/>
      <dgm:spPr/>
    </dgm:pt>
    <dgm:pt modelId="{131ACF0C-3CB1-457E-B022-FB02E36390DE}" type="pres">
      <dgm:prSet presAssocID="{6DA6596D-433B-4E5C-B5D0-B50553A181DB}" presName="c4text" presStyleLbl="node1" presStyleIdx="3" presStyleCnt="4">
        <dgm:presLayoutVars>
          <dgm:bulletEnabled val="1"/>
        </dgm:presLayoutVars>
      </dgm:prSet>
      <dgm:spPr/>
    </dgm:pt>
  </dgm:ptLst>
  <dgm:cxnLst>
    <dgm:cxn modelId="{7D548B24-F3AD-400B-8E96-8646B2D1E5EA}" srcId="{6DA6596D-433B-4E5C-B5D0-B50553A181DB}" destId="{BA9C1816-D746-4197-B55A-25E35406B9E9}" srcOrd="2" destOrd="0" parTransId="{94D19C1A-F6ED-4011-B75C-518E6EA03BC2}" sibTransId="{94902DFD-7D41-4F46-BC74-D8BB63A6D7EA}"/>
    <dgm:cxn modelId="{73665626-48A8-4F42-8ACD-44A96277F4FB}" type="presOf" srcId="{6DA6596D-433B-4E5C-B5D0-B50553A181DB}" destId="{6F60A0F7-A292-41E2-ABD7-3900B78F10DD}" srcOrd="0" destOrd="0" presId="urn:microsoft.com/office/officeart/2005/8/layout/venn2"/>
    <dgm:cxn modelId="{046E1627-04BD-4B15-BA90-6B191D723308}" type="presOf" srcId="{BA9C1816-D746-4197-B55A-25E35406B9E9}" destId="{7A2C5D21-4FEF-4DF0-94D9-FCB9DA3E917F}" srcOrd="1" destOrd="0" presId="urn:microsoft.com/office/officeart/2005/8/layout/venn2"/>
    <dgm:cxn modelId="{26B9BD34-5B86-42C5-9A24-440CFC551905}" type="presOf" srcId="{75928E15-8DC3-4A66-AA5F-FEE9FE3A2EA0}" destId="{290D4163-A635-49F0-88FF-2E99FF55ACA0}" srcOrd="0" destOrd="0" presId="urn:microsoft.com/office/officeart/2005/8/layout/venn2"/>
    <dgm:cxn modelId="{33E98E44-727A-49E8-893A-50FEE9451BA7}" type="presOf" srcId="{BA9C1816-D746-4197-B55A-25E35406B9E9}" destId="{D8DFFD58-096C-4826-B5BB-E019CAC8A66A}" srcOrd="0" destOrd="0" presId="urn:microsoft.com/office/officeart/2005/8/layout/venn2"/>
    <dgm:cxn modelId="{EB2EB34C-8051-4E70-A2A1-779CAF1CAC92}" type="presOf" srcId="{5B4B1999-9097-4743-A24B-AD8745F40357}" destId="{2639F472-981E-4966-AF8D-D419865B48D4}" srcOrd="1" destOrd="0" presId="urn:microsoft.com/office/officeart/2005/8/layout/venn2"/>
    <dgm:cxn modelId="{D64D0850-D3F1-49F6-85DA-B335B7E40914}" srcId="{6DA6596D-433B-4E5C-B5D0-B50553A181DB}" destId="{5B4B1999-9097-4743-A24B-AD8745F40357}" srcOrd="1" destOrd="0" parTransId="{F3BB9C19-69D5-469E-A082-D419E60A8BDF}" sibTransId="{B4A4AECE-7B69-445B-901B-3ECB1F4F25E6}"/>
    <dgm:cxn modelId="{EAB0D757-7A47-4065-95BD-90754905B209}" type="presOf" srcId="{75928E15-8DC3-4A66-AA5F-FEE9FE3A2EA0}" destId="{131ACF0C-3CB1-457E-B022-FB02E36390DE}" srcOrd="1" destOrd="0" presId="urn:microsoft.com/office/officeart/2005/8/layout/venn2"/>
    <dgm:cxn modelId="{7E621879-E9F9-4DF1-98D8-3D4A1B7D5C19}" srcId="{6DA6596D-433B-4E5C-B5D0-B50553A181DB}" destId="{75928E15-8DC3-4A66-AA5F-FEE9FE3A2EA0}" srcOrd="3" destOrd="0" parTransId="{34F37DE9-4D7F-4252-9194-15F1B654A494}" sibTransId="{077CF3F5-57F4-44D5-9F4E-5DD4905C564C}"/>
    <dgm:cxn modelId="{C931D5A5-B22A-4965-BD58-7F3F7292D3E2}" type="presOf" srcId="{5B4B1999-9097-4743-A24B-AD8745F40357}" destId="{F7352BB6-ABAB-44CF-9430-6DCC574C5993}" srcOrd="0" destOrd="0" presId="urn:microsoft.com/office/officeart/2005/8/layout/venn2"/>
    <dgm:cxn modelId="{B4970CB4-F208-4A70-9674-C163E179D034}" type="presOf" srcId="{5486E0F2-DD74-4080-A266-A42DB9B4E21B}" destId="{2113685C-8E35-4670-93CB-784326DF7834}" srcOrd="0" destOrd="0" presId="urn:microsoft.com/office/officeart/2005/8/layout/venn2"/>
    <dgm:cxn modelId="{736715CE-261E-4591-B657-235106CAE8D2}" srcId="{6DA6596D-433B-4E5C-B5D0-B50553A181DB}" destId="{5486E0F2-DD74-4080-A266-A42DB9B4E21B}" srcOrd="0" destOrd="0" parTransId="{0ABB6C61-C3CE-4AE6-B3CA-DE3685968456}" sibTransId="{20660B8D-85BD-45EE-8C86-0A6B8AAED4D9}"/>
    <dgm:cxn modelId="{B2ACC6E2-7546-48BD-9985-E0D365420DBC}" type="presOf" srcId="{5486E0F2-DD74-4080-A266-A42DB9B4E21B}" destId="{5AD2EDAD-17E0-42F7-932F-1A3321B8D5FB}" srcOrd="1" destOrd="0" presId="urn:microsoft.com/office/officeart/2005/8/layout/venn2"/>
    <dgm:cxn modelId="{E6E62820-86CA-4736-9F34-C55E5BAFFE60}" type="presParOf" srcId="{6F60A0F7-A292-41E2-ABD7-3900B78F10DD}" destId="{4FF949CF-B4CE-4D1B-B3EA-334E315BEE35}" srcOrd="0" destOrd="0" presId="urn:microsoft.com/office/officeart/2005/8/layout/venn2"/>
    <dgm:cxn modelId="{0DB4109B-2CA0-449F-A8D3-5113749F8ECC}" type="presParOf" srcId="{4FF949CF-B4CE-4D1B-B3EA-334E315BEE35}" destId="{2113685C-8E35-4670-93CB-784326DF7834}" srcOrd="0" destOrd="0" presId="urn:microsoft.com/office/officeart/2005/8/layout/venn2"/>
    <dgm:cxn modelId="{0D3EA26B-95E0-463E-9EDB-B87BAB8257A6}" type="presParOf" srcId="{4FF949CF-B4CE-4D1B-B3EA-334E315BEE35}" destId="{5AD2EDAD-17E0-42F7-932F-1A3321B8D5FB}" srcOrd="1" destOrd="0" presId="urn:microsoft.com/office/officeart/2005/8/layout/venn2"/>
    <dgm:cxn modelId="{A0C38AA3-7474-46F3-AEA0-81C1FBAE0393}" type="presParOf" srcId="{6F60A0F7-A292-41E2-ABD7-3900B78F10DD}" destId="{CBA32F32-56BF-4E9A-B183-6032DD2198CF}" srcOrd="1" destOrd="0" presId="urn:microsoft.com/office/officeart/2005/8/layout/venn2"/>
    <dgm:cxn modelId="{8E20B1C5-F123-4656-9322-C6DAE3A567E8}" type="presParOf" srcId="{CBA32F32-56BF-4E9A-B183-6032DD2198CF}" destId="{F7352BB6-ABAB-44CF-9430-6DCC574C5993}" srcOrd="0" destOrd="0" presId="urn:microsoft.com/office/officeart/2005/8/layout/venn2"/>
    <dgm:cxn modelId="{8E8DB9D9-528A-46A5-BC10-7173DE642F25}" type="presParOf" srcId="{CBA32F32-56BF-4E9A-B183-6032DD2198CF}" destId="{2639F472-981E-4966-AF8D-D419865B48D4}" srcOrd="1" destOrd="0" presId="urn:microsoft.com/office/officeart/2005/8/layout/venn2"/>
    <dgm:cxn modelId="{296BC50B-0CBA-4982-B6C1-9FE5C37099D0}" type="presParOf" srcId="{6F60A0F7-A292-41E2-ABD7-3900B78F10DD}" destId="{E7C0943A-4949-4EE7-BA65-DB894C37EA37}" srcOrd="2" destOrd="0" presId="urn:microsoft.com/office/officeart/2005/8/layout/venn2"/>
    <dgm:cxn modelId="{28F49512-01B5-4B0A-B013-01D7AE495DC3}" type="presParOf" srcId="{E7C0943A-4949-4EE7-BA65-DB894C37EA37}" destId="{D8DFFD58-096C-4826-B5BB-E019CAC8A66A}" srcOrd="0" destOrd="0" presId="urn:microsoft.com/office/officeart/2005/8/layout/venn2"/>
    <dgm:cxn modelId="{5EA192A2-FABC-469A-855A-FB2940DBE82C}" type="presParOf" srcId="{E7C0943A-4949-4EE7-BA65-DB894C37EA37}" destId="{7A2C5D21-4FEF-4DF0-94D9-FCB9DA3E917F}" srcOrd="1" destOrd="0" presId="urn:microsoft.com/office/officeart/2005/8/layout/venn2"/>
    <dgm:cxn modelId="{8DC3C8EA-6547-4DFC-BF5D-39E30AFFDA18}" type="presParOf" srcId="{6F60A0F7-A292-41E2-ABD7-3900B78F10DD}" destId="{EA86252D-23B8-4309-A057-30105935771F}" srcOrd="3" destOrd="0" presId="urn:microsoft.com/office/officeart/2005/8/layout/venn2"/>
    <dgm:cxn modelId="{C212DC0D-D695-4949-A78F-D1E3A9665F64}" type="presParOf" srcId="{EA86252D-23B8-4309-A057-30105935771F}" destId="{290D4163-A635-49F0-88FF-2E99FF55ACA0}" srcOrd="0" destOrd="0" presId="urn:microsoft.com/office/officeart/2005/8/layout/venn2"/>
    <dgm:cxn modelId="{5C892E52-C727-4F35-B752-6FF0E9B8C65B}" type="presParOf" srcId="{EA86252D-23B8-4309-A057-30105935771F}" destId="{131ACF0C-3CB1-457E-B022-FB02E36390D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3685C-8E35-4670-93CB-784326DF7834}">
      <dsp:nvSpPr>
        <dsp:cNvPr id="0" name=""/>
        <dsp:cNvSpPr/>
      </dsp:nvSpPr>
      <dsp:spPr>
        <a:xfrm>
          <a:off x="1054100" y="0"/>
          <a:ext cx="4216400" cy="42164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Recursively enumerable</a:t>
          </a:r>
        </a:p>
      </dsp:txBody>
      <dsp:txXfrm>
        <a:off x="2572847" y="210819"/>
        <a:ext cx="1178905" cy="632460"/>
      </dsp:txXfrm>
    </dsp:sp>
    <dsp:sp modelId="{F7352BB6-ABAB-44CF-9430-6DCC574C5993}">
      <dsp:nvSpPr>
        <dsp:cNvPr id="0" name=""/>
        <dsp:cNvSpPr/>
      </dsp:nvSpPr>
      <dsp:spPr>
        <a:xfrm>
          <a:off x="1475739" y="843279"/>
          <a:ext cx="3373120" cy="3373120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Context-sensitive</a:t>
          </a:r>
        </a:p>
      </dsp:txBody>
      <dsp:txXfrm>
        <a:off x="2572847" y="1045667"/>
        <a:ext cx="1178905" cy="607161"/>
      </dsp:txXfrm>
    </dsp:sp>
    <dsp:sp modelId="{D8DFFD58-096C-4826-B5BB-E019CAC8A66A}">
      <dsp:nvSpPr>
        <dsp:cNvPr id="0" name=""/>
        <dsp:cNvSpPr/>
      </dsp:nvSpPr>
      <dsp:spPr>
        <a:xfrm>
          <a:off x="1897380" y="1686559"/>
          <a:ext cx="2529840" cy="2529840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Context-free</a:t>
          </a:r>
        </a:p>
      </dsp:txBody>
      <dsp:txXfrm>
        <a:off x="2572847" y="1876297"/>
        <a:ext cx="1178905" cy="569214"/>
      </dsp:txXfrm>
    </dsp:sp>
    <dsp:sp modelId="{290D4163-A635-49F0-88FF-2E99FF55ACA0}">
      <dsp:nvSpPr>
        <dsp:cNvPr id="0" name=""/>
        <dsp:cNvSpPr/>
      </dsp:nvSpPr>
      <dsp:spPr>
        <a:xfrm>
          <a:off x="2319020" y="2529839"/>
          <a:ext cx="1686560" cy="1686560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Regular</a:t>
          </a:r>
        </a:p>
      </dsp:txBody>
      <dsp:txXfrm>
        <a:off x="2566010" y="2951479"/>
        <a:ext cx="1192578" cy="843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FE8EF-7E1D-4CC2-BD9F-B1936C0AC818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68796-915B-4F4F-972A-93A5DBC278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6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8A57E976-8075-4937-B12C-3CC32E54B430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A57E976-8075-4937-B12C-3CC32E54B430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 2230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14 </a:t>
            </a:r>
            <a:r>
              <a:rPr lang="en-US"/>
              <a:t>- Wednesday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Pushdown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A pushdown automaton is an idealized machine with seven objects: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a finite set of states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finite input alphabet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/>
                  <a:t> the finite stack alphabet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is a finite subset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∪</m:t>
                        </m:r>
                        <m:r>
                          <m:rPr>
                            <m:sty m:val="p"/>
                          </m:rPr>
                          <a:rPr lang="el-GR" i="0" dirty="0" smtClean="0">
                            <a:latin typeface="Cambria Math" panose="02040503050406030204" pitchFamily="18" charset="0"/>
                            <a:sym typeface="Symbol"/>
                          </a:rPr>
                          <m:t>ε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×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which gives a set of transition rules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the start state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/>
                  <a:t> is the initial stack symbol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𝑄</m:t>
                    </m:r>
                  </m:oMath>
                </a14:m>
                <a:r>
                  <a:rPr lang="en-US" dirty="0">
                    <a:sym typeface="Symbol"/>
                  </a:rPr>
                  <a:t> is the set of accepting states</a:t>
                </a:r>
              </a:p>
              <a:p>
                <a:r>
                  <a:rPr lang="en-US" dirty="0">
                    <a:sym typeface="Symbol"/>
                  </a:rPr>
                  <a:t>All of this looks totally insane, but it's really just adding a stack to finite state automata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05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Pushdown automaton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To make the PDA for the language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≥ 1</m:t>
                    </m:r>
                  </m:oMath>
                </a14:m>
                <a:r>
                  <a:rPr lang="en-US" dirty="0"/>
                  <a:t>, we have the following: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this case, the notation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means that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on the top of the stack, replace it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The top of the stack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Notation is not well standardized for PDAs</a:t>
                </a:r>
              </a:p>
              <a:p>
                <a:pPr lvl="1"/>
                <a:r>
                  <a:rPr lang="en-US" dirty="0"/>
                  <a:t>It's awkward keeping track of the stack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6069624" y="2683962"/>
            <a:ext cx="732692" cy="732692"/>
          </a:xfrm>
          <a:prstGeom prst="ellipse">
            <a:avLst/>
          </a:prstGeom>
          <a:ln w="19050" cmpd="sng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s</a:t>
            </a:r>
            <a:r>
              <a:rPr lang="en-US" sz="2400" baseline="-25000" dirty="0"/>
              <a:t>1</a:t>
            </a:r>
          </a:p>
        </p:txBody>
      </p:sp>
      <p:cxnSp>
        <p:nvCxnSpPr>
          <p:cNvPr id="5" name="Straight Arrow Connector 4"/>
          <p:cNvCxnSpPr>
            <a:stCxn id="4" idx="6"/>
            <a:endCxn id="6" idx="2"/>
          </p:cNvCxnSpPr>
          <p:nvPr/>
        </p:nvCxnSpPr>
        <p:spPr>
          <a:xfrm>
            <a:off x="6802316" y="3050308"/>
            <a:ext cx="1685192" cy="158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8487508" y="2683962"/>
            <a:ext cx="732692" cy="732692"/>
          </a:xfrm>
          <a:prstGeom prst="ellipse">
            <a:avLst/>
          </a:prstGeom>
          <a:ln w="63500" cmpd="dbl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s</a:t>
            </a:r>
            <a:r>
              <a:rPr lang="en-US" sz="2400" baseline="-25000" dirty="0"/>
              <a:t>2</a:t>
            </a:r>
          </a:p>
        </p:txBody>
      </p:sp>
      <p:cxnSp>
        <p:nvCxnSpPr>
          <p:cNvPr id="17" name="Straight Arrow Connector 16"/>
          <p:cNvCxnSpPr>
            <a:stCxn id="18" idx="6"/>
            <a:endCxn id="4" idx="2"/>
          </p:cNvCxnSpPr>
          <p:nvPr/>
        </p:nvCxnSpPr>
        <p:spPr>
          <a:xfrm>
            <a:off x="4497266" y="3050308"/>
            <a:ext cx="1572358" cy="158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764574" y="2683962"/>
            <a:ext cx="732692" cy="732692"/>
          </a:xfrm>
          <a:prstGeom prst="ellipse">
            <a:avLst/>
          </a:prstGeom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s</a:t>
            </a:r>
            <a:r>
              <a:rPr lang="en-US" sz="2400" baseline="-25000" dirty="0"/>
              <a:t>0</a:t>
            </a:r>
          </a:p>
        </p:txBody>
      </p:sp>
      <p:cxnSp>
        <p:nvCxnSpPr>
          <p:cNvPr id="27" name="Curved Connector 37"/>
          <p:cNvCxnSpPr>
            <a:stCxn id="18" idx="3"/>
            <a:endCxn id="18" idx="5"/>
          </p:cNvCxnSpPr>
          <p:nvPr/>
        </p:nvCxnSpPr>
        <p:spPr>
          <a:xfrm rot="16200000" flipH="1">
            <a:off x="4130920" y="3050308"/>
            <a:ext cx="1588" cy="518092"/>
          </a:xfrm>
          <a:prstGeom prst="curvedConnector3">
            <a:avLst>
              <a:gd name="adj1" fmla="val 21152393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926374" y="3037242"/>
            <a:ext cx="810358" cy="158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344741" y="3657600"/>
                <a:ext cx="15723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0: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𝐴𝑍</m:t>
                      </m:r>
                    </m:oMath>
                  </m:oMathPara>
                </a14:m>
                <a:endParaRPr lang="en-US" sz="24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𝐴𝐴</m:t>
                      </m:r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741" y="3657600"/>
                <a:ext cx="1572358" cy="830997"/>
              </a:xfrm>
              <a:prstGeom prst="rect">
                <a:avLst/>
              </a:prstGeom>
              <a:blipFill>
                <a:blip r:embed="rId3"/>
                <a:stretch>
                  <a:fillRect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842733" y="3703912"/>
                <a:ext cx="1186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1: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l-GR" sz="2400" i="0" dirty="0">
                          <a:latin typeface="Cambria Math" panose="02040503050406030204" pitchFamily="18" charset="0"/>
                        </a:rPr>
                        <m:t>ε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733" y="3703912"/>
                <a:ext cx="1186473" cy="461665"/>
              </a:xfrm>
              <a:prstGeom prst="rect">
                <a:avLst/>
              </a:prstGeom>
              <a:blipFill>
                <a:blip r:embed="rId4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686301" y="2440323"/>
                <a:ext cx="1186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1: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301" y="2440323"/>
                <a:ext cx="1186473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Curved Connector 37"/>
          <p:cNvCxnSpPr>
            <a:stCxn id="4" idx="3"/>
            <a:endCxn id="4" idx="5"/>
          </p:cNvCxnSpPr>
          <p:nvPr/>
        </p:nvCxnSpPr>
        <p:spPr>
          <a:xfrm rot="16200000" flipH="1">
            <a:off x="6435970" y="3050308"/>
            <a:ext cx="12700" cy="518092"/>
          </a:xfrm>
          <a:prstGeom prst="curvedConnector3">
            <a:avLst>
              <a:gd name="adj1" fmla="val 2644882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51676" y="2453130"/>
                <a:ext cx="1186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1: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676" y="2453130"/>
                <a:ext cx="1186473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9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Chomsky's Hierarchy of Grammars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43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Chomsky hierarchy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Noam Chomsky is a brilliant linguist and advocate </a:t>
            </a:r>
            <a:r>
              <a:rPr lang="en-US"/>
              <a:t>for anarchism</a:t>
            </a:r>
            <a:endParaRPr lang="en-US" dirty="0"/>
          </a:p>
          <a:p>
            <a:pPr lvl="1"/>
            <a:r>
              <a:rPr lang="en-US" dirty="0"/>
              <a:t>He was also a friend of Jeffrey Epstein</a:t>
            </a:r>
          </a:p>
          <a:p>
            <a:pPr lvl="1"/>
            <a:r>
              <a:rPr lang="en-US" dirty="0"/>
              <a:t>He's also 97 and had a stroke that keeps him at home</a:t>
            </a:r>
          </a:p>
          <a:p>
            <a:r>
              <a:rPr lang="en-US" dirty="0"/>
              <a:t>Remember that a grammar consists of terminals (alphabet symbols), non-terminals, production rules, and a start symbol</a:t>
            </a:r>
          </a:p>
          <a:p>
            <a:r>
              <a:rPr lang="en-US" dirty="0"/>
              <a:t>He noted that grammars can be divided into four levels in terms of expressiveness:</a:t>
            </a:r>
          </a:p>
          <a:p>
            <a:pPr lvl="1"/>
            <a:r>
              <a:rPr lang="en-US" dirty="0"/>
              <a:t>Type-0 (Unrestricted grammars)</a:t>
            </a:r>
          </a:p>
          <a:p>
            <a:pPr lvl="1"/>
            <a:r>
              <a:rPr lang="en-US" dirty="0"/>
              <a:t>Type-1 (Context sensitive grammars)</a:t>
            </a:r>
          </a:p>
          <a:p>
            <a:pPr lvl="1"/>
            <a:r>
              <a:rPr lang="en-US" dirty="0"/>
              <a:t>Type-2 (Context free grammars)</a:t>
            </a:r>
          </a:p>
          <a:p>
            <a:pPr lvl="1"/>
            <a:r>
              <a:rPr lang="en-US" dirty="0"/>
              <a:t>Type-3 (Regular grammars)</a:t>
            </a:r>
          </a:p>
        </p:txBody>
      </p:sp>
    </p:spTree>
    <p:extLst>
      <p:ext uri="{BB962C8B-B14F-4D97-AF65-F5344CB8AC3E}">
        <p14:creationId xmlns:p14="http://schemas.microsoft.com/office/powerpoint/2010/main" val="252021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for grammars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51054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Each grammar has rules for what is a legal production rule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l-GR" dirty="0"/>
                  <a:t> </a:t>
                </a:r>
                <a:r>
                  <a:rPr lang="en-US" dirty="0"/>
                  <a:t>be any combinations of terminals and non-terminals, where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is non-empty</a:t>
                </a:r>
              </a:p>
              <a:p>
                <a:pPr marL="633222" indent="-514350">
                  <a:buFont typeface="+mj-lt"/>
                  <a:buAutoNum type="arabicPeriod"/>
                </a:pPr>
                <a:r>
                  <a:rPr lang="en-US" dirty="0"/>
                  <a:t>Unrestricted grammars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→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(anything to anything)</a:t>
                </a:r>
              </a:p>
              <a:p>
                <a:pPr marL="633222" indent="-514350">
                  <a:buFont typeface="+mj-lt"/>
                  <a:buAutoNum type="arabicPeriod"/>
                </a:pPr>
                <a:r>
                  <a:rPr lang="en-US" dirty="0"/>
                  <a:t>Context-sensitive grammars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→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𝛼𝛾𝛽</m:t>
                    </m:r>
                  </m:oMath>
                </a14:m>
                <a:r>
                  <a:rPr lang="en-US" dirty="0"/>
                  <a:t> (non-terminal in a particular context to anything)</a:t>
                </a:r>
              </a:p>
              <a:p>
                <a:pPr marL="633222" indent="-514350">
                  <a:buFont typeface="+mj-lt"/>
                  <a:buAutoNum type="arabicPeriod"/>
                </a:pPr>
                <a:r>
                  <a:rPr lang="en-US" dirty="0"/>
                  <a:t>Context-free grammars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→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(a single non-terminal to anything)</a:t>
                </a:r>
              </a:p>
              <a:p>
                <a:pPr marL="633222" indent="-514350">
                  <a:buFont typeface="+mj-lt"/>
                  <a:buAutoNum type="arabicPeriod"/>
                </a:pPr>
                <a:r>
                  <a:rPr lang="en-US" dirty="0"/>
                  <a:t>Regular grammars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→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𝑎𝐵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(a single non-terminal to a single terminal or a terminal and a single non-terminal on the right side)</a:t>
                </a:r>
                <a:endParaRPr lang="en-US" b="1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5105400"/>
              </a:xfrm>
              <a:blipFill>
                <a:blip r:embed="rId2"/>
                <a:stretch>
                  <a:fillRect l="-167" t="-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378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Languages broken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81560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Every kind of language has a particular kind of machine associated with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9562908"/>
                  </p:ext>
                </p:extLst>
              </p:nvPr>
            </p:nvGraphicFramePr>
            <p:xfrm>
              <a:off x="609600" y="2590800"/>
              <a:ext cx="10972800" cy="41148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312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03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5330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1748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76705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6865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Grammar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Languages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Automaton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Production Rules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Examples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276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Type-0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Recursively</a:t>
                          </a:r>
                          <a:r>
                            <a:rPr lang="en-US" baseline="0" dirty="0"/>
                            <a:t> enumerable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Turing machine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b="0" i="1" dirty="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→</m:t>
                                </m:r>
                                <m:r>
                                  <a:rPr lang="el-GR" b="0" i="1" dirty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All languages, any computable functions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276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Type-1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Context-sensitive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Linear-bounded</a:t>
                          </a:r>
                          <a:r>
                            <a:rPr lang="en-US" baseline="0" dirty="0"/>
                            <a:t> non-deterministic Turing machine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b="0" i="1" dirty="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b="0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l-GR" b="0" i="1" dirty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→</m:t>
                                </m:r>
                                <m:r>
                                  <a:rPr lang="el-GR" b="0" i="1" dirty="0">
                                    <a:latin typeface="Cambria Math" panose="02040503050406030204" pitchFamily="18" charset="0"/>
                                  </a:rPr>
                                  <m:t>𝛼𝛾𝛽</m:t>
                                </m:r>
                                <m:r>
                                  <a:rPr lang="en-US" b="0" i="1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Most natural human languages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865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Type-2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Context-free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Non-deterministic</a:t>
                          </a:r>
                          <a:r>
                            <a:rPr lang="en-US" baseline="0" dirty="0"/>
                            <a:t> pushdown automaton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→</m:t>
                                </m:r>
                                <m:r>
                                  <a:rPr lang="el-GR" b="0" i="1" dirty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US" b="0" i="1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Most programming languages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865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Type-3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Regular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Finite state automaton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→</m:t>
                              </m:r>
                              <m:r>
                                <a:rPr lang="en-US" b="0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b="0" dirty="0"/>
                            <a:t>and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→</m:t>
                                </m:r>
                                <m:r>
                                  <a:rPr lang="en-US" b="0" i="1" dirty="0" err="1">
                                    <a:latin typeface="Cambria Math" panose="02040503050406030204" pitchFamily="18" charset="0"/>
                                  </a:rPr>
                                  <m:t>𝑎𝐵</m:t>
                                </m:r>
                                <m:r>
                                  <a:rPr lang="en-US" b="0" i="1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Regular expressions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9562908"/>
                  </p:ext>
                </p:extLst>
              </p:nvPr>
            </p:nvGraphicFramePr>
            <p:xfrm>
              <a:off x="609600" y="2590800"/>
              <a:ext cx="10972800" cy="41148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312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03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5330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1748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76705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6865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Grammar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Languages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Automaton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Production Rules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Examples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276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Type-0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Recursively</a:t>
                          </a:r>
                          <a:r>
                            <a:rPr lang="en-US" baseline="0" dirty="0"/>
                            <a:t> enumerable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Turing machine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8014" t="-68047" r="-162766" b="-2343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All languages, any computable functions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276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Type-1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Context-sensitive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Linear-bounded</a:t>
                          </a:r>
                          <a:r>
                            <a:rPr lang="en-US" baseline="0" dirty="0"/>
                            <a:t> non-deterministic Turing machine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8014" t="-169048" r="-162766" b="-13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Most natural human languages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865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Type-2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Context-free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Non-deterministic</a:t>
                          </a:r>
                          <a:r>
                            <a:rPr lang="en-US" baseline="0" dirty="0"/>
                            <a:t> pushdown automaton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8014" t="-400000" r="-162766" b="-101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Most programming languages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865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Type-3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Regular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Finite state automaton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8014" t="-500000" r="-162766" b="-1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Regular expressions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20289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 facts about formal 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7239000" cy="477800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Each set of languages in the hierarchy strictly contains the sets beneath it</a:t>
            </a:r>
          </a:p>
          <a:p>
            <a:r>
              <a:rPr lang="en-US" dirty="0"/>
              <a:t>Regular languages</a:t>
            </a:r>
          </a:p>
          <a:p>
            <a:pPr lvl="1"/>
            <a:r>
              <a:rPr lang="en-US" dirty="0"/>
              <a:t>Can be accepted by nondeterministic or deterministic finite automata (or a read-0nly Turing machine)</a:t>
            </a:r>
          </a:p>
          <a:p>
            <a:pPr lvl="1"/>
            <a:r>
              <a:rPr lang="en-US" dirty="0"/>
              <a:t>Are closed under union, intersection, complement, concatenation, and </a:t>
            </a:r>
            <a:r>
              <a:rPr lang="en-US" dirty="0" err="1"/>
              <a:t>Kleene</a:t>
            </a:r>
            <a:r>
              <a:rPr lang="en-US" dirty="0"/>
              <a:t> star</a:t>
            </a:r>
          </a:p>
          <a:p>
            <a:r>
              <a:rPr lang="en-US" dirty="0"/>
              <a:t>Context-free languages</a:t>
            </a:r>
          </a:p>
          <a:p>
            <a:pPr lvl="1"/>
            <a:r>
              <a:rPr lang="en-US" dirty="0"/>
              <a:t>Are defined by those languages accepted by nondeterministic pushdown automata</a:t>
            </a:r>
          </a:p>
          <a:p>
            <a:pPr lvl="1"/>
            <a:r>
              <a:rPr lang="en-US" dirty="0"/>
              <a:t>Are closed under union, concatenation, and </a:t>
            </a:r>
            <a:r>
              <a:rPr lang="en-US" dirty="0" err="1"/>
              <a:t>Kleene</a:t>
            </a:r>
            <a:r>
              <a:rPr lang="en-US" dirty="0"/>
              <a:t> star (but not under intersection or complement)</a:t>
            </a:r>
          </a:p>
          <a:p>
            <a:pPr lvl="1"/>
            <a:r>
              <a:rPr lang="en-US" dirty="0"/>
              <a:t>Deciding whether a string is in a context-free language can be determined in polynomial time</a:t>
            </a:r>
          </a:p>
          <a:p>
            <a:pPr lvl="1"/>
            <a:r>
              <a:rPr lang="en-US" dirty="0"/>
              <a:t>Deciding whether a language is empty is decidable</a:t>
            </a:r>
          </a:p>
          <a:p>
            <a:r>
              <a:rPr lang="en-US" dirty="0"/>
              <a:t>Context-sensitive languages</a:t>
            </a:r>
          </a:p>
          <a:p>
            <a:pPr lvl="1"/>
            <a:r>
              <a:rPr lang="en-US" dirty="0"/>
              <a:t>Are very rarely used</a:t>
            </a:r>
          </a:p>
          <a:p>
            <a:pPr lvl="1"/>
            <a:r>
              <a:rPr lang="en-US" dirty="0"/>
              <a:t>Are closed under union, intersection, complement, and </a:t>
            </a:r>
            <a:r>
              <a:rPr lang="en-US" dirty="0" err="1"/>
              <a:t>Kleene</a:t>
            </a:r>
            <a:r>
              <a:rPr lang="en-US" dirty="0"/>
              <a:t> star</a:t>
            </a:r>
          </a:p>
          <a:p>
            <a:pPr lvl="1"/>
            <a:r>
              <a:rPr lang="en-US" dirty="0"/>
              <a:t>Deciding whether a string is in a context-sensitive language is a PSPACE-complete problem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85587734"/>
              </p:ext>
            </p:extLst>
          </p:nvPr>
        </p:nvGraphicFramePr>
        <p:xfrm>
          <a:off x="6705600" y="1903596"/>
          <a:ext cx="6324600" cy="42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8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50018" y="5562600"/>
            <a:ext cx="9446582" cy="604520"/>
          </a:xfrm>
          <a:prstGeom prst="rect">
            <a:avLst/>
          </a:prstGeom>
          <a:gradFill flip="none" rotWithShape="1">
            <a:gsLst>
              <a:gs pos="5000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0">
                <a:schemeClr val="bg1"/>
              </a:gs>
              <a:gs pos="15000">
                <a:schemeClr val="accent5">
                  <a:lumMod val="20000"/>
                  <a:lumOff val="80000"/>
                </a:schemeClr>
              </a:gs>
              <a:gs pos="85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Turing machine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27206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Turing machine is a mathematical model for computation</a:t>
            </a:r>
          </a:p>
          <a:p>
            <a:r>
              <a:rPr lang="en-US" dirty="0"/>
              <a:t>It consists of a head, an infinitely long tape, a set of possible states, and an alphabet of characters that can be written on the tape</a:t>
            </a:r>
          </a:p>
          <a:p>
            <a:r>
              <a:rPr lang="en-US" dirty="0"/>
              <a:t>A list of rules saying what it should write and should it move left or right given the current symbol and state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209800" y="5574145"/>
          <a:ext cx="7696195" cy="60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015">
                  <a:extLst>
                    <a:ext uri="{9D8B030D-6E8A-4147-A177-3AD203B41FA5}">
                      <a16:colId xmlns:a16="http://schemas.microsoft.com/office/drawing/2014/main" val="3561324394"/>
                    </a:ext>
                  </a:extLst>
                </a:gridCol>
                <a:gridCol w="592015">
                  <a:extLst>
                    <a:ext uri="{9D8B030D-6E8A-4147-A177-3AD203B41FA5}">
                      <a16:colId xmlns:a16="http://schemas.microsoft.com/office/drawing/2014/main" val="448749064"/>
                    </a:ext>
                  </a:extLst>
                </a:gridCol>
                <a:gridCol w="592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2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2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20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20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20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20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20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20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2015">
                  <a:extLst>
                    <a:ext uri="{9D8B030D-6E8A-4147-A177-3AD203B41FA5}">
                      <a16:colId xmlns:a16="http://schemas.microsoft.com/office/drawing/2014/main" val="1120212812"/>
                    </a:ext>
                  </a:extLst>
                </a:gridCol>
              </a:tblGrid>
              <a:tr h="60452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marL="118073" marR="118073" marT="59037" marB="5903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118073" marR="118073" marT="59037" marB="5903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</a:p>
                  </a:txBody>
                  <a:tcPr marL="118073" marR="118073" marT="59037" marB="5903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marL="118073" marR="118073" marT="59037" marB="5903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marL="118073" marR="118073" marT="59037" marB="5903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marL="118073" marR="118073" marT="59037" marB="5903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marL="118073" marR="118073" marT="59037" marB="5903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marL="118073" marR="118073" marT="59037" marB="5903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marL="118073" marR="118073" marT="59037" marB="5903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marL="118073" marR="118073" marT="59037" marB="5903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marL="118073" marR="118073" marT="59037" marB="5903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118073" marR="118073" marT="59037" marB="5903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marL="118073" marR="118073" marT="59037" marB="5903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Pentagon 10"/>
          <p:cNvSpPr/>
          <p:nvPr/>
        </p:nvSpPr>
        <p:spPr>
          <a:xfrm rot="5400000">
            <a:off x="5547643" y="4898467"/>
            <a:ext cx="1020506" cy="612559"/>
          </a:xfrm>
          <a:prstGeom prst="homePlat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6354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formally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A Turing machine is an idealized machine with seven objects: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a finite set of states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the finite input alphabet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/>
                  <a:t> the finite tape alphabet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is a finite subset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 </m:t>
                        </m:r>
                        <m:r>
                          <m:rPr>
                            <m:sty m:val="p"/>
                          </m:rPr>
                          <a:rPr lang="el-GR" i="0" dirty="0">
                            <a:latin typeface="Cambria Math" panose="02040503050406030204" pitchFamily="18" charset="0"/>
                            <a:sym typeface="Symbol"/>
                          </a:rPr>
                          <m:t>ε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×</m:t>
                    </m:r>
                    <m:r>
                      <m:rPr>
                        <m:sty m:val="p"/>
                      </m:rPr>
                      <a:rPr lang="en-US" i="0" dirty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which gives a set of transition rules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the start state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□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/>
                  <a:t> is a special symbol called the blank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𝑄</m:t>
                    </m:r>
                  </m:oMath>
                </a14:m>
                <a:r>
                  <a:rPr lang="en-US" dirty="0">
                    <a:sym typeface="Symbol"/>
                  </a:rPr>
                  <a:t> is the set of accepting states</a:t>
                </a:r>
              </a:p>
              <a:p>
                <a:r>
                  <a:rPr lang="en-US" dirty="0">
                    <a:sym typeface="Symbol"/>
                  </a:rPr>
                  <a:t>Again, this is really just adding an infinite tape to a finite state automaton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326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Turing machine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can specify a Turing machine with a table giving its behavior for a specific configuration</a:t>
                </a:r>
              </a:p>
              <a:p>
                <a:r>
                  <a:rPr lang="en-US" dirty="0"/>
                  <a:t>Turing's first example machine printed an infinite sequence of alternating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s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s, separated by spaces: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 r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09600" y="4087996"/>
              <a:ext cx="10972800" cy="2403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8483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140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723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40156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00507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Configuration</a:t>
                          </a:r>
                        </a:p>
                      </a:txBody>
                      <a:tcPr marL="98755" marR="98755" marT="49378" marB="49378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Behavior</a:t>
                          </a:r>
                        </a:p>
                      </a:txBody>
                      <a:tcPr marL="98755" marR="98755" marT="49378" marB="49378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05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b="1" dirty="0"/>
                            <a:t>State</a:t>
                          </a:r>
                        </a:p>
                      </a:txBody>
                      <a:tcPr marL="98755" marR="98755" marT="49378" marB="493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b="1" dirty="0"/>
                            <a:t>Symbol</a:t>
                          </a:r>
                        </a:p>
                      </a:txBody>
                      <a:tcPr marL="98755" marR="98755" marT="49378" marB="493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b="1" dirty="0"/>
                            <a:t>Operation</a:t>
                          </a:r>
                        </a:p>
                      </a:txBody>
                      <a:tcPr marL="98755" marR="98755" marT="49378" marB="493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b="1" dirty="0"/>
                            <a:t>Result State</a:t>
                          </a:r>
                        </a:p>
                      </a:txBody>
                      <a:tcPr marL="98755" marR="98755" marT="49378" marB="49378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005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B</a:t>
                          </a:r>
                        </a:p>
                      </a:txBody>
                      <a:tcPr marL="98755" marR="98755" marT="49378" marB="493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Blank</a:t>
                          </a:r>
                        </a:p>
                      </a:txBody>
                      <a:tcPr marL="98755" marR="98755" marT="49378" marB="493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Write </a:t>
                          </a:r>
                          <a14:m>
                            <m:oMath xmlns:m="http://schemas.openxmlformats.org/officeDocument/2006/math">
                              <m:r>
                                <a:rPr lang="en-US" sz="190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1900" dirty="0"/>
                            <a:t>, Move Right</a:t>
                          </a:r>
                        </a:p>
                      </a:txBody>
                      <a:tcPr marL="98755" marR="98755" marT="49378" marB="493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C</a:t>
                          </a:r>
                        </a:p>
                      </a:txBody>
                      <a:tcPr marL="98755" marR="98755" marT="49378" marB="49378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005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C</a:t>
                          </a:r>
                        </a:p>
                      </a:txBody>
                      <a:tcPr marL="98755" marR="98755" marT="49378" marB="493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Blank</a:t>
                          </a:r>
                        </a:p>
                      </a:txBody>
                      <a:tcPr marL="98755" marR="98755" marT="49378" marB="493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Write Blank, Move Right</a:t>
                          </a:r>
                        </a:p>
                      </a:txBody>
                      <a:tcPr marL="98755" marR="98755" marT="49378" marB="493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E</a:t>
                          </a:r>
                        </a:p>
                      </a:txBody>
                      <a:tcPr marL="98755" marR="98755" marT="49378" marB="49378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005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E</a:t>
                          </a:r>
                        </a:p>
                      </a:txBody>
                      <a:tcPr marL="98755" marR="98755" marT="49378" marB="493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Blank</a:t>
                          </a:r>
                        </a:p>
                      </a:txBody>
                      <a:tcPr marL="98755" marR="98755" marT="49378" marB="493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Write </a:t>
                          </a:r>
                          <a14:m>
                            <m:oMath xmlns:m="http://schemas.openxmlformats.org/officeDocument/2006/math">
                              <m:r>
                                <a:rPr lang="en-US" sz="19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1900" dirty="0"/>
                            <a:t>, Move Right</a:t>
                          </a:r>
                        </a:p>
                      </a:txBody>
                      <a:tcPr marL="98755" marR="98755" marT="49378" marB="493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F</a:t>
                          </a:r>
                        </a:p>
                      </a:txBody>
                      <a:tcPr marL="98755" marR="98755" marT="49378" marB="49378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005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F</a:t>
                          </a:r>
                        </a:p>
                      </a:txBody>
                      <a:tcPr marL="98755" marR="98755" marT="49378" marB="493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Blank</a:t>
                          </a:r>
                        </a:p>
                      </a:txBody>
                      <a:tcPr marL="98755" marR="98755" marT="49378" marB="493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Write Blank, Move Right</a:t>
                          </a:r>
                        </a:p>
                      </a:txBody>
                      <a:tcPr marL="98755" marR="98755" marT="49378" marB="493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B</a:t>
                          </a:r>
                        </a:p>
                      </a:txBody>
                      <a:tcPr marL="98755" marR="98755" marT="49378" marB="49378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3182256"/>
                  </p:ext>
                </p:extLst>
              </p:nvPr>
            </p:nvGraphicFramePr>
            <p:xfrm>
              <a:off x="609600" y="4087996"/>
              <a:ext cx="10972800" cy="2403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8483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140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723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40156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00507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Configuration</a:t>
                          </a:r>
                        </a:p>
                      </a:txBody>
                      <a:tcPr marL="98755" marR="98755" marT="49378" marB="49378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Behavior</a:t>
                          </a:r>
                        </a:p>
                      </a:txBody>
                      <a:tcPr marL="98755" marR="98755" marT="49378" marB="49378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05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b="1" dirty="0"/>
                            <a:t>State</a:t>
                          </a:r>
                        </a:p>
                      </a:txBody>
                      <a:tcPr marL="98755" marR="98755" marT="49378" marB="493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b="1" dirty="0"/>
                            <a:t>Symbol</a:t>
                          </a:r>
                        </a:p>
                      </a:txBody>
                      <a:tcPr marL="98755" marR="98755" marT="49378" marB="493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b="1" dirty="0"/>
                            <a:t>Operation</a:t>
                          </a:r>
                        </a:p>
                      </a:txBody>
                      <a:tcPr marL="98755" marR="98755" marT="49378" marB="493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b="1" dirty="0"/>
                            <a:t>Result State</a:t>
                          </a:r>
                        </a:p>
                      </a:txBody>
                      <a:tcPr marL="98755" marR="98755" marT="49378" marB="49378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005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B</a:t>
                          </a:r>
                        </a:p>
                      </a:txBody>
                      <a:tcPr marL="98755" marR="98755" marT="49378" marB="493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Blank</a:t>
                          </a:r>
                        </a:p>
                      </a:txBody>
                      <a:tcPr marL="98755" marR="98755" marT="49378" marB="49378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8755" marR="98755" marT="49378" marB="49378">
                        <a:blipFill>
                          <a:blip r:embed="rId3"/>
                          <a:stretch>
                            <a:fillRect l="-146825" t="-206061" r="-111706" b="-3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C</a:t>
                          </a:r>
                        </a:p>
                      </a:txBody>
                      <a:tcPr marL="98755" marR="98755" marT="49378" marB="49378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005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C</a:t>
                          </a:r>
                        </a:p>
                      </a:txBody>
                      <a:tcPr marL="98755" marR="98755" marT="49378" marB="493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Blank</a:t>
                          </a:r>
                        </a:p>
                      </a:txBody>
                      <a:tcPr marL="98755" marR="98755" marT="49378" marB="493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Write Blank, Move Right</a:t>
                          </a:r>
                        </a:p>
                      </a:txBody>
                      <a:tcPr marL="98755" marR="98755" marT="49378" marB="493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E</a:t>
                          </a:r>
                        </a:p>
                      </a:txBody>
                      <a:tcPr marL="98755" marR="98755" marT="49378" marB="49378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005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E</a:t>
                          </a:r>
                        </a:p>
                      </a:txBody>
                      <a:tcPr marL="98755" marR="98755" marT="49378" marB="493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Blank</a:t>
                          </a:r>
                        </a:p>
                      </a:txBody>
                      <a:tcPr marL="98755" marR="98755" marT="49378" marB="49378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8755" marR="98755" marT="49378" marB="49378">
                        <a:blipFill>
                          <a:blip r:embed="rId3"/>
                          <a:stretch>
                            <a:fillRect l="-146825" t="-404545" r="-111706" b="-1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F</a:t>
                          </a:r>
                        </a:p>
                      </a:txBody>
                      <a:tcPr marL="98755" marR="98755" marT="49378" marB="49378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005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F</a:t>
                          </a:r>
                        </a:p>
                      </a:txBody>
                      <a:tcPr marL="98755" marR="98755" marT="49378" marB="493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Blank</a:t>
                          </a:r>
                        </a:p>
                      </a:txBody>
                      <a:tcPr marL="98755" marR="98755" marT="49378" marB="493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Write Blank, Move Right</a:t>
                          </a:r>
                        </a:p>
                      </a:txBody>
                      <a:tcPr marL="98755" marR="98755" marT="49378" marB="493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B</a:t>
                          </a:r>
                        </a:p>
                      </a:txBody>
                      <a:tcPr marL="98755" marR="98755" marT="49378" marB="49378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6238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Simplifying finite-state automata</a:t>
            </a:r>
          </a:p>
          <a:p>
            <a:r>
              <a:rPr lang="en-US" dirty="0"/>
              <a:t>Started context-free languages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 Turing machine as a transition diagram</a:t>
            </a:r>
            <a:endParaRPr lang="en-US" dirty="0"/>
          </a:p>
        </p:txBody>
      </p:sp>
      <p:sp>
        <p:nvSpPr>
          <p:cNvPr id="49" name="Content Placeholder 4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transition table from the previous slide can be drawn as a transition diagram too:</a:t>
            </a:r>
          </a:p>
        </p:txBody>
      </p:sp>
      <p:sp>
        <p:nvSpPr>
          <p:cNvPr id="5" name="Oval 4"/>
          <p:cNvSpPr/>
          <p:nvPr/>
        </p:nvSpPr>
        <p:spPr>
          <a:xfrm>
            <a:off x="2478414" y="4424066"/>
            <a:ext cx="762000" cy="762000"/>
          </a:xfrm>
          <a:prstGeom prst="ellipse">
            <a:avLst/>
          </a:prstGeom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B</a:t>
            </a:r>
            <a:endParaRPr lang="en-US" sz="2400" baseline="-25000" dirty="0"/>
          </a:p>
        </p:txBody>
      </p:sp>
      <p:cxnSp>
        <p:nvCxnSpPr>
          <p:cNvPr id="6" name="Straight Arrow Connector 5"/>
          <p:cNvCxnSpPr>
            <a:stCxn id="5" idx="6"/>
            <a:endCxn id="8" idx="2"/>
          </p:cNvCxnSpPr>
          <p:nvPr/>
        </p:nvCxnSpPr>
        <p:spPr>
          <a:xfrm>
            <a:off x="3240414" y="4805067"/>
            <a:ext cx="1524000" cy="1488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764414" y="4434187"/>
            <a:ext cx="762000" cy="771525"/>
          </a:xfrm>
          <a:prstGeom prst="ellipse">
            <a:avLst/>
          </a:prstGeom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C</a:t>
            </a:r>
            <a:endParaRPr lang="en-US" sz="2400" baseline="-25000" dirty="0"/>
          </a:p>
        </p:txBody>
      </p:sp>
      <p:sp>
        <p:nvSpPr>
          <p:cNvPr id="9" name="Oval 8"/>
          <p:cNvSpPr/>
          <p:nvPr/>
        </p:nvSpPr>
        <p:spPr>
          <a:xfrm>
            <a:off x="7126614" y="4431040"/>
            <a:ext cx="762000" cy="762000"/>
          </a:xfrm>
          <a:prstGeom prst="ellipse">
            <a:avLst/>
          </a:prstGeom>
          <a:ln w="19050" cmpd="sng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E</a:t>
            </a:r>
            <a:endParaRPr lang="en-US" sz="2400" baseline="-25000" dirty="0"/>
          </a:p>
        </p:txBody>
      </p:sp>
      <p:cxnSp>
        <p:nvCxnSpPr>
          <p:cNvPr id="11" name="Straight Arrow Connector 10"/>
          <p:cNvCxnSpPr>
            <a:stCxn id="9" idx="2"/>
            <a:endCxn id="8" idx="6"/>
          </p:cNvCxnSpPr>
          <p:nvPr/>
        </p:nvCxnSpPr>
        <p:spPr>
          <a:xfrm flipH="1">
            <a:off x="5526414" y="4812041"/>
            <a:ext cx="1600200" cy="7909"/>
          </a:xfrm>
          <a:prstGeom prst="straightConnector1">
            <a:avLst/>
          </a:prstGeom>
          <a:ln w="25400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37"/>
          <p:cNvCxnSpPr>
            <a:stCxn id="21" idx="0"/>
            <a:endCxn id="5" idx="7"/>
          </p:cNvCxnSpPr>
          <p:nvPr/>
        </p:nvCxnSpPr>
        <p:spPr>
          <a:xfrm rot="16200000" flipH="1" flipV="1">
            <a:off x="6383183" y="1165240"/>
            <a:ext cx="116057" cy="6624778"/>
          </a:xfrm>
          <a:prstGeom prst="curvedConnector3">
            <a:avLst>
              <a:gd name="adj1" fmla="val -467808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5" idx="2"/>
          </p:cNvCxnSpPr>
          <p:nvPr/>
        </p:nvCxnSpPr>
        <p:spPr>
          <a:xfrm>
            <a:off x="1879296" y="4800602"/>
            <a:ext cx="599118" cy="446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9372600" y="4419601"/>
            <a:ext cx="762000" cy="762000"/>
          </a:xfrm>
          <a:prstGeom prst="ellipse">
            <a:avLst/>
          </a:prstGeom>
          <a:ln w="19050" cmpd="sng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F</a:t>
            </a:r>
            <a:endParaRPr lang="en-US" sz="2400" baseline="-25000" dirty="0"/>
          </a:p>
        </p:txBody>
      </p:sp>
      <p:cxnSp>
        <p:nvCxnSpPr>
          <p:cNvPr id="42" name="Straight Arrow Connector 41"/>
          <p:cNvCxnSpPr>
            <a:stCxn id="21" idx="2"/>
            <a:endCxn id="9" idx="6"/>
          </p:cNvCxnSpPr>
          <p:nvPr/>
        </p:nvCxnSpPr>
        <p:spPr>
          <a:xfrm flipH="1">
            <a:off x="7888614" y="4800602"/>
            <a:ext cx="1483986" cy="11439"/>
          </a:xfrm>
          <a:prstGeom prst="straightConnector1">
            <a:avLst/>
          </a:prstGeom>
          <a:ln w="25400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487107" y="4981546"/>
                <a:ext cx="914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</a:rPr>
                      <m:t>□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i="1" dirty="0"/>
                  <a:t>R</a:t>
                </a: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107" y="4981546"/>
                <a:ext cx="914400" cy="400110"/>
              </a:xfrm>
              <a:prstGeom prst="rect">
                <a:avLst/>
              </a:prstGeom>
              <a:blipFill>
                <a:blip r:embed="rId2"/>
                <a:stretch>
                  <a:fillRect t="-7576" r="-4667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763523" y="5010209"/>
                <a:ext cx="914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</a:rPr>
                      <m:t>□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</a:rPr>
                      <m:t>□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i="1" dirty="0"/>
                  <a:t>R</a:t>
                </a: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523" y="5010209"/>
                <a:ext cx="914400" cy="400110"/>
              </a:xfrm>
              <a:prstGeom prst="rect">
                <a:avLst/>
              </a:prstGeom>
              <a:blipFill>
                <a:blip r:embed="rId3"/>
                <a:stretch>
                  <a:fillRect t="-9091" r="-6000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126119" y="4979000"/>
                <a:ext cx="914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</a:rPr>
                      <m:t>□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i="1" dirty="0"/>
                  <a:t>R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119" y="4979000"/>
                <a:ext cx="914400" cy="400110"/>
              </a:xfrm>
              <a:prstGeom prst="rect">
                <a:avLst/>
              </a:prstGeom>
              <a:blipFill>
                <a:blip r:embed="rId4"/>
                <a:stretch>
                  <a:fillRect t="-9231" r="-4667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763523" y="3264526"/>
                <a:ext cx="914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</a:rPr>
                      <m:t>□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</a:rPr>
                      <m:t>□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i="1" dirty="0"/>
                  <a:t>R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523" y="3264526"/>
                <a:ext cx="914400" cy="400110"/>
              </a:xfrm>
              <a:prstGeom prst="rect">
                <a:avLst/>
              </a:prstGeom>
              <a:blipFill>
                <a:blip r:embed="rId5"/>
                <a:stretch>
                  <a:fillRect t="-9231" r="-6000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217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Church-Turing 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an algorithm exists, a Turing machine can perform that algorithm</a:t>
            </a:r>
          </a:p>
          <a:p>
            <a:r>
              <a:rPr lang="en-US" dirty="0"/>
              <a:t>In essence, a Turing machine is the most powerful model we have of computation</a:t>
            </a:r>
          </a:p>
          <a:p>
            <a:r>
              <a:rPr lang="en-US" dirty="0"/>
              <a:t>Power, in this sense, means the </a:t>
            </a:r>
            <a:r>
              <a:rPr lang="en-US" b="1" i="1" dirty="0"/>
              <a:t>ability</a:t>
            </a:r>
            <a:r>
              <a:rPr lang="en-US" dirty="0"/>
              <a:t> to compute some function, </a:t>
            </a:r>
            <a:r>
              <a:rPr lang="en-US" b="1" dirty="0"/>
              <a:t>not</a:t>
            </a:r>
            <a:r>
              <a:rPr lang="en-US" dirty="0"/>
              <a:t> the </a:t>
            </a:r>
            <a:r>
              <a:rPr lang="en-US" b="1" i="1" dirty="0"/>
              <a:t>speed </a:t>
            </a:r>
            <a:r>
              <a:rPr lang="en-US" dirty="0"/>
              <a:t>associated with its computation</a:t>
            </a:r>
          </a:p>
          <a:p>
            <a:r>
              <a:rPr lang="en-US" dirty="0"/>
              <a:t>Do you own a Turing machine?</a:t>
            </a:r>
          </a:p>
        </p:txBody>
      </p:sp>
    </p:spTree>
    <p:extLst>
      <p:ext uri="{BB962C8B-B14F-4D97-AF65-F5344CB8AC3E}">
        <p14:creationId xmlns:p14="http://schemas.microsoft.com/office/powerpoint/2010/main" val="256494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Halting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Turing machine and input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does it reach the halt state?</a:t>
                </a:r>
              </a:p>
              <a:p>
                <a:r>
                  <a:rPr lang="en-US" dirty="0"/>
                  <a:t>First, recognize that we can encode a Turing machine as input for another Turing machine</a:t>
                </a:r>
              </a:p>
              <a:p>
                <a:pPr lvl="1"/>
                <a:r>
                  <a:rPr lang="en-US" dirty="0"/>
                  <a:t>We just have to design a system to describe the rules, the states, etc.</a:t>
                </a:r>
              </a:p>
              <a:p>
                <a:r>
                  <a:rPr lang="en-US" dirty="0"/>
                  <a:t>We want to design a Turing machine that can read another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27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280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967721" y="5188329"/>
            <a:ext cx="3767079" cy="1471612"/>
            <a:chOff x="5105399" y="5081589"/>
            <a:chExt cx="3767079" cy="1471612"/>
          </a:xfrm>
        </p:grpSpPr>
        <p:pic>
          <p:nvPicPr>
            <p:cNvPr id="1026" name="Picture 2" descr="https://encrypted-tbn2.google.com/images?q=tbn:ANd9GcToczbzul11SLsVCKgEkoBTn25m-XQHUfgSPFX7boPBqRCxTDco"/>
            <p:cNvPicPr>
              <a:picLocks noChangeAspect="1" noChangeArrowheads="1"/>
            </p:cNvPicPr>
            <p:nvPr/>
          </p:nvPicPr>
          <p:blipFill rotWithShape="1">
            <a:blip r:embed="rId2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105399" y="5081589"/>
              <a:ext cx="2143125" cy="1471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s://encrypted-tbn2.google.com/images?q=tbn:ANd9GcQuz3cwMTV7FHlG5aWtTAOuvSB4rcsdjNpFBG7hJkVKSjPDr8EC-Q"/>
            <p:cNvPicPr>
              <a:picLocks noChangeAspect="1" noChangeArrowheads="1"/>
            </p:cNvPicPr>
            <p:nvPr/>
          </p:nvPicPr>
          <p:blipFill rotWithShape="1">
            <a:blip r:embed="rId3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483860" y="5181600"/>
              <a:ext cx="1388618" cy="1371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7967721" y="3359528"/>
            <a:ext cx="3767078" cy="1471612"/>
            <a:chOff x="5105400" y="3252788"/>
            <a:chExt cx="3767078" cy="1471612"/>
          </a:xfrm>
        </p:grpSpPr>
        <p:pic>
          <p:nvPicPr>
            <p:cNvPr id="6" name="Picture 2" descr="https://encrypted-tbn2.google.com/images?q=tbn:ANd9GcToczbzul11SLsVCKgEkoBTn25m-XQHUfgSPFX7boPBqRCxTDco"/>
            <p:cNvPicPr>
              <a:picLocks noChangeAspect="1" noChangeArrowheads="1"/>
            </p:cNvPicPr>
            <p:nvPr/>
          </p:nvPicPr>
          <p:blipFill rotWithShape="1">
            <a:blip r:embed="rId2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105400" y="3252788"/>
              <a:ext cx="2143125" cy="1471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s://encrypted-tbn2.google.com/images?q=tbn:ANd9GcQuz3cwMTV7FHlG5aWtTAOuvSB4rcsdjNpFBG7hJkVKSjPDr8EC-Q"/>
            <p:cNvPicPr>
              <a:picLocks noChangeAspect="1" noChangeArrowheads="1"/>
            </p:cNvPicPr>
            <p:nvPr/>
          </p:nvPicPr>
          <p:blipFill rotWithShape="1">
            <a:blip r:embed="rId3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483860" y="3352799"/>
              <a:ext cx="1388618" cy="1371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7967721" y="1504534"/>
            <a:ext cx="3767078" cy="1471612"/>
            <a:chOff x="5105400" y="1397794"/>
            <a:chExt cx="3767078" cy="1471612"/>
          </a:xfrm>
        </p:grpSpPr>
        <p:pic>
          <p:nvPicPr>
            <p:cNvPr id="7" name="Picture 2" descr="https://encrypted-tbn2.google.com/images?q=tbn:ANd9GcToczbzul11SLsVCKgEkoBTn25m-XQHUfgSPFX7boPBqRCxTDco"/>
            <p:cNvPicPr>
              <a:picLocks noChangeAspect="1" noChangeArrowheads="1"/>
            </p:cNvPicPr>
            <p:nvPr/>
          </p:nvPicPr>
          <p:blipFill rotWithShape="1">
            <a:blip r:embed="rId2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105400" y="1397794"/>
              <a:ext cx="2143125" cy="1471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s://encrypted-tbn2.google.com/images?q=tbn:ANd9GcQuz3cwMTV7FHlG5aWtTAOuvSB4rcsdjNpFBG7hJkVKSjPDr8EC-Q"/>
            <p:cNvPicPr>
              <a:picLocks noChangeAspect="1" noChangeArrowheads="1"/>
            </p:cNvPicPr>
            <p:nvPr/>
          </p:nvPicPr>
          <p:blipFill rotWithShape="1">
            <a:blip r:embed="rId3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483860" y="1497805"/>
              <a:ext cx="1388618" cy="1371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Turntables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6629399" cy="4625609"/>
          </a:xfrm>
        </p:spPr>
        <p:txBody>
          <a:bodyPr>
            <a:normAutofit/>
          </a:bodyPr>
          <a:lstStyle/>
          <a:p>
            <a:r>
              <a:rPr lang="en-US" dirty="0"/>
              <a:t>Douglas Hofstadter uses the metaphor of turntables</a:t>
            </a:r>
          </a:p>
          <a:p>
            <a:r>
              <a:rPr lang="en-US" dirty="0"/>
              <a:t>Imagine that evil people design records that will shake turntables apart when they're played</a:t>
            </a:r>
          </a:p>
          <a:p>
            <a:r>
              <a:rPr lang="en-US" dirty="0"/>
              <a:t>Maybe turntable </a:t>
            </a:r>
            <a:r>
              <a:rPr lang="en-US" b="1" dirty="0">
                <a:solidFill>
                  <a:schemeClr val="accent6"/>
                </a:solidFill>
              </a:rPr>
              <a:t>A</a:t>
            </a:r>
            <a:r>
              <a:rPr lang="en-US" dirty="0"/>
              <a:t> can play record </a:t>
            </a:r>
            <a:r>
              <a:rPr lang="en-US" b="1" dirty="0">
                <a:solidFill>
                  <a:schemeClr val="accent6"/>
                </a:solidFill>
              </a:rPr>
              <a:t>A</a:t>
            </a:r>
            <a:r>
              <a:rPr lang="en-US" dirty="0"/>
              <a:t> and turntable </a:t>
            </a:r>
            <a:r>
              <a:rPr lang="en-US" b="1" dirty="0">
                <a:solidFill>
                  <a:schemeClr val="accent4"/>
                </a:solidFill>
              </a:rPr>
              <a:t>B</a:t>
            </a:r>
            <a:r>
              <a:rPr lang="en-US" dirty="0"/>
              <a:t> can play record </a:t>
            </a:r>
            <a:r>
              <a:rPr lang="en-US" b="1" dirty="0">
                <a:solidFill>
                  <a:schemeClr val="accent4"/>
                </a:solidFill>
              </a:rPr>
              <a:t>B</a:t>
            </a:r>
          </a:p>
          <a:p>
            <a:r>
              <a:rPr lang="en-US" dirty="0"/>
              <a:t>However, if turntable </a:t>
            </a:r>
            <a:r>
              <a:rPr lang="en-US" b="1" dirty="0">
                <a:solidFill>
                  <a:schemeClr val="accent6"/>
                </a:solidFill>
              </a:rPr>
              <a:t>A</a:t>
            </a:r>
            <a:r>
              <a:rPr lang="en-US" dirty="0"/>
              <a:t> plays record </a:t>
            </a:r>
            <a:r>
              <a:rPr lang="en-US" b="1" dirty="0">
                <a:solidFill>
                  <a:schemeClr val="accent4"/>
                </a:solidFill>
              </a:rPr>
              <a:t>B</a:t>
            </a:r>
            <a:r>
              <a:rPr lang="en-US" dirty="0"/>
              <a:t>, it will shatter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64852" y="1630740"/>
            <a:ext cx="11512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n w="38100"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</a:t>
            </a:r>
            <a:endParaRPr lang="en-US" sz="9600" b="1" dirty="0">
              <a:ln w="38100"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82322" y="3459540"/>
            <a:ext cx="11512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n w="38100"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</a:t>
            </a:r>
            <a:endParaRPr lang="en-US" sz="9600" b="1" dirty="0">
              <a:ln w="38100"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58522" y="5212140"/>
            <a:ext cx="9669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</a:t>
            </a:r>
            <a:endParaRPr lang="en-US" sz="9600" b="1" dirty="0">
              <a:ln w="3810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268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Stuff you have to buy for this 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Turing machines can perform all possible computations</a:t>
            </a:r>
          </a:p>
          <a:p>
            <a:r>
              <a:rPr lang="en-US" dirty="0"/>
              <a:t>It's possible to encode the way a Turing machine works such that another Turing machine can read it</a:t>
            </a:r>
          </a:p>
          <a:p>
            <a:r>
              <a:rPr lang="en-US" dirty="0"/>
              <a:t>It's easy to make a slight change to a Turing machine so that it gives back the opposite answer (or goes into an infinite loop)</a:t>
            </a:r>
          </a:p>
        </p:txBody>
      </p:sp>
    </p:spTree>
    <p:extLst>
      <p:ext uri="{BB962C8B-B14F-4D97-AF65-F5344CB8AC3E}">
        <p14:creationId xmlns:p14="http://schemas.microsoft.com/office/powerpoint/2010/main" val="213349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Proof by contradiction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9637" y="1775192"/>
                <a:ext cx="6076819" cy="5015539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You've got a Turing machine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with encoding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You want to see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will halt on input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Assume there is a machine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that can take encoding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and input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>
                    <a:solidFill>
                      <a:srgbClr val="00B050"/>
                    </a:solidFill>
                  </a:rPr>
                  <a:t>YES</a:t>
                </a:r>
                <a:r>
                  <a:rPr lang="en-US" dirty="0"/>
                  <a:t> if it halts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>
                    <a:solidFill>
                      <a:srgbClr val="FF0000"/>
                    </a:solidFill>
                  </a:rPr>
                  <a:t>NO</a:t>
                </a:r>
                <a:r>
                  <a:rPr lang="en-US" dirty="0"/>
                  <a:t> if it loops forever</a:t>
                </a:r>
              </a:p>
              <a:p>
                <a:r>
                  <a:rPr lang="en-US" dirty="0"/>
                  <a:t>We create (evil) machine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that takes description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and runs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>
                    <a:solidFill>
                      <a:srgbClr val="00B050"/>
                    </a:solidFill>
                  </a:rPr>
                  <a:t>YES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loops forever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>
                    <a:solidFill>
                      <a:srgbClr val="FF0000"/>
                    </a:solidFill>
                  </a:rPr>
                  <a:t>NO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returns </a:t>
                </a:r>
                <a:r>
                  <a:rPr lang="en-US" b="1" dirty="0">
                    <a:solidFill>
                      <a:srgbClr val="00B050"/>
                    </a:solidFill>
                  </a:rPr>
                  <a:t>YES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9637" y="1775192"/>
                <a:ext cx="6076819" cy="5015539"/>
              </a:xfrm>
              <a:blipFill>
                <a:blip r:embed="rId2"/>
                <a:stretch>
                  <a:fillRect t="-972" r="-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7350325" y="1600200"/>
            <a:ext cx="3300641" cy="1837730"/>
            <a:chOff x="4566144" y="1600200"/>
            <a:chExt cx="3300641" cy="18377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5595440" y="1600200"/>
                  <a:ext cx="1066800" cy="9144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5440" y="1600200"/>
                  <a:ext cx="1066800" cy="9144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566144" y="1600200"/>
                  <a:ext cx="508921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sz="2400" i="1" dirty="0"/>
                </a:p>
                <a:p>
                  <a:pPr algn="ctr"/>
                  <a:endParaRPr lang="en-US" sz="800" i="1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i="1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6144" y="1600200"/>
                  <a:ext cx="508921" cy="95410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>
            <a:xfrm>
              <a:off x="5036368" y="1828800"/>
              <a:ext cx="55907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5036368" y="2362200"/>
              <a:ext cx="55907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6662240" y="2057400"/>
              <a:ext cx="55907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133892" y="1828800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YES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5400000">
              <a:off x="5838083" y="2794136"/>
              <a:ext cx="55907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812819" y="2976265"/>
              <a:ext cx="6351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NO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139412" y="3407794"/>
            <a:ext cx="4823988" cy="3382937"/>
            <a:chOff x="4355231" y="3407793"/>
            <a:chExt cx="4823988" cy="3382937"/>
          </a:xfrm>
        </p:grpSpPr>
        <p:sp>
          <p:nvSpPr>
            <p:cNvPr id="24" name="Rectangle 23"/>
            <p:cNvSpPr/>
            <p:nvPr/>
          </p:nvSpPr>
          <p:spPr>
            <a:xfrm>
              <a:off x="5036367" y="3477295"/>
              <a:ext cx="2786559" cy="248182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5584219" y="4086390"/>
                  <a:ext cx="1066800" cy="9144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4219" y="4086390"/>
                  <a:ext cx="1066800" cy="9144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/>
            <p:cNvCxnSpPr/>
            <p:nvPr/>
          </p:nvCxnSpPr>
          <p:spPr>
            <a:xfrm>
              <a:off x="6651019" y="4543590"/>
              <a:ext cx="55907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133892" y="4314990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YES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5400000">
              <a:off x="5826862" y="5280326"/>
              <a:ext cx="55907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801598" y="5497459"/>
              <a:ext cx="6351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NO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222728" y="3407793"/>
                  <a:ext cx="58419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2728" y="3407793"/>
                  <a:ext cx="584199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355231" y="4130324"/>
                  <a:ext cx="50892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sz="2400" i="1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5231" y="4130324"/>
                  <a:ext cx="508922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/>
            <p:cNvCxnSpPr/>
            <p:nvPr/>
          </p:nvCxnSpPr>
          <p:spPr>
            <a:xfrm>
              <a:off x="4820604" y="4361156"/>
              <a:ext cx="763615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/>
            <p:nvPr/>
          </p:nvCxnSpPr>
          <p:spPr>
            <a:xfrm>
              <a:off x="4820604" y="4361156"/>
              <a:ext cx="763615" cy="392921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7822926" y="4543590"/>
              <a:ext cx="482874" cy="720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8229600" y="4223907"/>
              <a:ext cx="9496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Loop</a:t>
              </a:r>
            </a:p>
            <a:p>
              <a:r>
                <a:rPr lang="en-US" sz="2000" dirty="0"/>
                <a:t>forever</a:t>
              </a:r>
            </a:p>
          </p:txBody>
        </p:sp>
        <p:cxnSp>
          <p:nvCxnSpPr>
            <p:cNvPr id="28" name="Straight Arrow Connector 27"/>
            <p:cNvCxnSpPr>
              <a:stCxn id="22" idx="2"/>
            </p:cNvCxnSpPr>
            <p:nvPr/>
          </p:nvCxnSpPr>
          <p:spPr>
            <a:xfrm flipH="1">
              <a:off x="6099116" y="5959124"/>
              <a:ext cx="20037" cy="4461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765528" y="6329065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YES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51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mind-bending 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75192"/>
                <a:ext cx="7315200" cy="462560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Let's say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the description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happens if you feed description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says what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will do with itself as input</a:t>
                </a:r>
              </a:p>
              <a:p>
                <a:r>
                  <a:rPr lang="en-US" dirty="0"/>
                  <a:t>If it returns </a:t>
                </a:r>
                <a:r>
                  <a:rPr lang="en-US" b="1" dirty="0">
                    <a:solidFill>
                      <a:srgbClr val="00B050"/>
                    </a:solidFill>
                  </a:rPr>
                  <a:t>YES</a:t>
                </a:r>
                <a:r>
                  <a:rPr lang="en-US" dirty="0"/>
                  <a:t>, that means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on input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loops forever</a:t>
                </a:r>
              </a:p>
              <a:p>
                <a:pPr lvl="1"/>
                <a:r>
                  <a:rPr lang="en-US" dirty="0"/>
                  <a:t>But it can't, because it just returned </a:t>
                </a:r>
                <a:r>
                  <a:rPr lang="en-US" b="1" dirty="0">
                    <a:solidFill>
                      <a:srgbClr val="00B050"/>
                    </a:solidFill>
                  </a:rPr>
                  <a:t>YES</a:t>
                </a:r>
              </a:p>
              <a:p>
                <a:r>
                  <a:rPr lang="en-US" dirty="0"/>
                  <a:t>If it loops forever,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on input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would return </a:t>
                </a:r>
                <a:r>
                  <a:rPr lang="en-US" b="1" dirty="0">
                    <a:solidFill>
                      <a:srgbClr val="00B050"/>
                    </a:solidFill>
                  </a:rPr>
                  <a:t>YES</a:t>
                </a:r>
              </a:p>
              <a:p>
                <a:pPr lvl="1"/>
                <a:r>
                  <a:rPr lang="en-US" dirty="0"/>
                  <a:t>But it can't, because it's looping forever!</a:t>
                </a:r>
              </a:p>
              <a:p>
                <a:r>
                  <a:rPr lang="en-US" dirty="0"/>
                  <a:t>Our assumption that machine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exists must be wrong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75192"/>
                <a:ext cx="7315200" cy="4625608"/>
              </a:xfrm>
              <a:blipFill>
                <a:blip r:embed="rId2"/>
                <a:stretch>
                  <a:fillRect t="-1054" r="-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C:\Users\wittmanb\AppData\Local\Microsoft\Windows\Temporary Internet Files\Content.IE5\9I22ON7I\MP900443410[1]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667000"/>
            <a:ext cx="3890962" cy="2589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81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Halting problem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Clearly, a Turing machine that solves the halting problem doesn’t exist</a:t>
            </a:r>
          </a:p>
          <a:p>
            <a:r>
              <a:rPr lang="en-US" dirty="0"/>
              <a:t>Essentially, the problem of deciding if a problem is computable is itself </a:t>
            </a:r>
            <a:r>
              <a:rPr lang="en-US" dirty="0" err="1"/>
              <a:t>uncomputable</a:t>
            </a:r>
            <a:endParaRPr lang="en-US" dirty="0"/>
          </a:p>
          <a:p>
            <a:r>
              <a:rPr lang="en-US" dirty="0"/>
              <a:t>Therefore, there are some problems (called </a:t>
            </a:r>
            <a:r>
              <a:rPr lang="en-US" b="1" dirty="0" err="1"/>
              <a:t>undecidable</a:t>
            </a:r>
            <a:r>
              <a:rPr lang="en-US" b="1" dirty="0"/>
              <a:t>)</a:t>
            </a:r>
            <a:r>
              <a:rPr lang="en-US" dirty="0"/>
              <a:t> for which there is no algorithm</a:t>
            </a:r>
          </a:p>
          <a:p>
            <a:r>
              <a:rPr lang="en-US" dirty="0"/>
              <a:t>Not an algorithm that will take a long time, but </a:t>
            </a:r>
            <a:r>
              <a:rPr lang="en-US" b="1" dirty="0"/>
              <a:t>no algorithm</a:t>
            </a:r>
          </a:p>
          <a:p>
            <a:r>
              <a:rPr lang="en-US" dirty="0"/>
              <a:t>If we find such a problem, we are stuck</a:t>
            </a:r>
          </a:p>
          <a:p>
            <a:r>
              <a:rPr lang="en-US" dirty="0"/>
              <a:t>… unless someone can invent a more powerful model of computation</a:t>
            </a:r>
          </a:p>
        </p:txBody>
      </p:sp>
    </p:spTree>
    <p:extLst>
      <p:ext uri="{BB962C8B-B14F-4D97-AF65-F5344CB8AC3E}">
        <p14:creationId xmlns:p14="http://schemas.microsoft.com/office/powerpoint/2010/main" val="331326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correspondence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Given two finite lists of words A and B, can you pick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words (repetitions allowed) from </a:t>
                </a:r>
                <a:r>
                  <a:rPr lang="en-US" i="0" dirty="0">
                    <a:latin typeface="+mj-lt"/>
                  </a:rPr>
                  <a:t>A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words (repetitions allowed) from B so that the words from A concatenated are exactly the same string as the words from B concatenated</a:t>
                </a:r>
              </a:p>
              <a:p>
                <a:r>
                  <a:rPr lang="en-US" dirty="0"/>
                  <a:t>Example: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One solution: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𝑎𝑎𝑏𝑏𝑏𝑏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𝑏𝑏𝑏𝑏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Post correspondence problem (PCP) is </a:t>
                </a:r>
                <a:r>
                  <a:rPr lang="en-US" b="1" dirty="0" err="1"/>
                  <a:t>undecidable</a:t>
                </a:r>
                <a:r>
                  <a:rPr lang="en-US" dirty="0"/>
                  <a:t> (there is no algorithm that can solve all instances of it)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686300" y="2895600"/>
              <a:ext cx="2819400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097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097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B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𝑎𝑎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𝑏𝑏𝑏𝑏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𝑏𝑎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𝑎𝑏𝑏𝑎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5330705"/>
                  </p:ext>
                </p:extLst>
              </p:nvPr>
            </p:nvGraphicFramePr>
            <p:xfrm>
              <a:off x="4686300" y="2895600"/>
              <a:ext cx="2819400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097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097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B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31" t="-110667" r="-101724" b="-2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31" t="-110667" r="-1724" b="-2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31" t="-210667" r="-101724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31" t="-210667" r="-1724" b="-1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31" t="-310667" r="-101724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31" t="-310667" r="-1724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2089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</a:t>
            </a:r>
            <a:r>
              <a:rPr lang="en-US" dirty="0" err="1"/>
              <a:t>undecidable</a:t>
            </a:r>
            <a:r>
              <a:rPr lang="en-US" dirty="0"/>
              <a:t>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Are two context-free languages the same?</a:t>
                </a:r>
              </a:p>
              <a:p>
                <a:r>
                  <a:rPr lang="en-US" dirty="0"/>
                  <a:t>Is the intersection of two context-free languages empty?</a:t>
                </a:r>
              </a:p>
              <a:p>
                <a:r>
                  <a:rPr lang="en-US" dirty="0"/>
                  <a:t>Is a context-free language equal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0" dirty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  <a:endParaRPr lang="en-US" baseline="30000" dirty="0"/>
              </a:p>
              <a:p>
                <a:r>
                  <a:rPr lang="en-US" dirty="0"/>
                  <a:t>Is a context-free language a subset of another context-free language?</a:t>
                </a:r>
              </a:p>
              <a:p>
                <a:r>
                  <a:rPr lang="en-US" dirty="0"/>
                  <a:t>Is a given statement of first-order logic provable from a starting set of axioms?</a:t>
                </a:r>
              </a:p>
              <a:p>
                <a:r>
                  <a:rPr lang="en-US" dirty="0"/>
                  <a:t>Given a set of matrices, is there some sequence that they can be multiplied in (perhaps with repetitions) that will yield the zero matrix?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345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(useful) undecidable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Does a given Java program have an infinite loop in it?</a:t>
                </a:r>
              </a:p>
              <a:p>
                <a:r>
                  <a:rPr lang="en-US" dirty="0"/>
                  <a:t>Will a given Python program terminate regardless of what inputs it's given?</a:t>
                </a:r>
              </a:p>
              <a:p>
                <a:r>
                  <a:rPr lang="en-US" dirty="0"/>
                  <a:t>Will computation with input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use all states of a Turing machine?</a:t>
                </a:r>
              </a:p>
              <a:p>
                <a:r>
                  <a:rPr lang="en-US" dirty="0"/>
                  <a:t>Given input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will the output of a C++ program be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724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C05C9-03C7-4CB6-8E1E-02688D465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 Out the Door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287D2-0E9D-47C1-9576-A9A4389668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283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of first third of the course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working on </a:t>
            </a:r>
            <a:r>
              <a:rPr lang="en-US"/>
              <a:t>Assignment 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01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682FC9-7927-4F94-9091-41861A9B7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Logical warmup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74C407-0A7D-438A-977F-C8E9E0893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Imagine there's a band of steel stretched tightly around the equator of the Earth</a:t>
            </a:r>
          </a:p>
          <a:p>
            <a:pPr lvl="1"/>
            <a:r>
              <a:rPr lang="en-US" dirty="0"/>
              <a:t>For the purposes of this problem, imagine that the equator of the Earth is a perfect circle, with no irregularities in height due to mountains, oceans, or anything else</a:t>
            </a:r>
          </a:p>
          <a:p>
            <a:r>
              <a:rPr lang="en-US" dirty="0"/>
              <a:t>Now, let's add one yard of steel to the band, making it slightly longer, and imagine that it raises the steel off the equator by the same amount all around</a:t>
            </a:r>
          </a:p>
          <a:p>
            <a:r>
              <a:rPr lang="en-US" dirty="0"/>
              <a:t>Is the band now high enough to …</a:t>
            </a:r>
          </a:p>
          <a:p>
            <a:pPr lvl="1"/>
            <a:r>
              <a:rPr lang="en-US" dirty="0"/>
              <a:t>Slip a playing card under it?</a:t>
            </a:r>
          </a:p>
          <a:p>
            <a:pPr lvl="1"/>
            <a:r>
              <a:rPr lang="en-US" dirty="0"/>
              <a:t>Put your hand under it?</a:t>
            </a:r>
          </a:p>
          <a:p>
            <a:pPr lvl="1"/>
            <a:r>
              <a:rPr lang="en-US" dirty="0"/>
              <a:t>Roll a baseball under it?</a:t>
            </a:r>
          </a:p>
        </p:txBody>
      </p:sp>
    </p:spTree>
    <p:extLst>
      <p:ext uri="{BB962C8B-B14F-4D97-AF65-F5344CB8AC3E}">
        <p14:creationId xmlns:p14="http://schemas.microsoft.com/office/powerpoint/2010/main" val="138697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Free Languages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47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free grammars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Instead of using regular expressions, a context free language is often described with a </a:t>
                </a:r>
                <a:r>
                  <a:rPr lang="en-US" b="1" dirty="0"/>
                  <a:t>grammar</a:t>
                </a:r>
              </a:p>
              <a:p>
                <a:r>
                  <a:rPr lang="en-US" dirty="0"/>
                  <a:t>A grammar is a formal system of rewriting rules consisting of</a:t>
                </a:r>
              </a:p>
              <a:p>
                <a:pPr lvl="1"/>
                <a:r>
                  <a:rPr lang="en-US" dirty="0"/>
                  <a:t>Terminals: symbols of the alphabet</a:t>
                </a:r>
              </a:p>
              <a:p>
                <a:pPr lvl="1"/>
                <a:r>
                  <a:rPr lang="en-US" dirty="0"/>
                  <a:t>Non-terminals: symbols that produce other sequences of terminals and non-terminals</a:t>
                </a:r>
              </a:p>
              <a:p>
                <a:r>
                  <a:rPr lang="en-US" dirty="0"/>
                  <a:t>Grammars often start with the non-terminal starting symbol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Any string that can be derived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through some sequence of rule rewrites is a string in the language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 r="-1444" b="-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389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CFG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Write a grammar that describes legal nesting of parentheses and braces in Java</a:t>
                </a:r>
              </a:p>
              <a:p>
                <a:pPr lvl="1"/>
                <a:r>
                  <a:rPr lang="en-US" dirty="0"/>
                  <a:t>Don't worry about the stuff that goes inside</a:t>
                </a:r>
              </a:p>
              <a:p>
                <a:r>
                  <a:rPr lang="en-US" dirty="0"/>
                  <a:t>Write a grammar for legal mathematical expressions in Java using variables and integers, </a:t>
                </a:r>
                <a:r>
                  <a:rPr lang="en-US" b="1" dirty="0">
                    <a:latin typeface="Courier New" pitchFamily="49" charset="0"/>
                    <a:cs typeface="Courier New" pitchFamily="49" charset="0"/>
                  </a:rPr>
                  <a:t>+</a:t>
                </a:r>
                <a:r>
                  <a:rPr lang="en-US" dirty="0"/>
                  <a:t>, </a:t>
                </a:r>
                <a:r>
                  <a:rPr lang="en-US" b="1" dirty="0">
                    <a:latin typeface="Courier New" pitchFamily="49" charset="0"/>
                    <a:cs typeface="Courier New" pitchFamily="49" charset="0"/>
                  </a:rPr>
                  <a:t>-</a:t>
                </a:r>
                <a:r>
                  <a:rPr lang="en-US" dirty="0"/>
                  <a:t>, </a:t>
                </a:r>
                <a:r>
                  <a:rPr lang="en-US" b="1" dirty="0">
                    <a:latin typeface="Courier New" pitchFamily="49" charset="0"/>
                    <a:cs typeface="Courier New" pitchFamily="49" charset="0"/>
                  </a:rPr>
                  <a:t>*</a:t>
                </a:r>
                <a:r>
                  <a:rPr lang="en-US" dirty="0"/>
                  <a:t>, </a:t>
                </a:r>
                <a:r>
                  <a:rPr lang="en-US" b="1" dirty="0">
                    <a:latin typeface="Courier New" pitchFamily="49" charset="0"/>
                    <a:cs typeface="Courier New" pitchFamily="49" charset="0"/>
                  </a:rPr>
                  <a:t>/</a:t>
                </a:r>
                <a:r>
                  <a:rPr lang="en-US" dirty="0"/>
                  <a:t>, and parentheses</a:t>
                </a:r>
              </a:p>
              <a:p>
                <a:r>
                  <a:rPr lang="en-US" dirty="0"/>
                  <a:t>Write a grammar that corresponds to the same language defined by the regular expression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111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Pushdown automata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you know, regular languages can be expressed by regular expressions and finite state automata</a:t>
            </a:r>
          </a:p>
          <a:p>
            <a:pPr lvl="1"/>
            <a:r>
              <a:rPr lang="en-US" dirty="0"/>
              <a:t>Thus, regular expressions are equal to FSAs in power</a:t>
            </a:r>
          </a:p>
          <a:p>
            <a:r>
              <a:rPr lang="en-US" dirty="0"/>
              <a:t>Context free languages can be expressed by context free grammars</a:t>
            </a:r>
          </a:p>
          <a:p>
            <a:r>
              <a:rPr lang="en-US" dirty="0"/>
              <a:t>There is also a class of automata called </a:t>
            </a:r>
            <a:r>
              <a:rPr lang="en-US" b="1" dirty="0"/>
              <a:t>pushdown automata </a:t>
            </a:r>
            <a:r>
              <a:rPr lang="en-US" dirty="0"/>
              <a:t>that correspond to context free languages</a:t>
            </a:r>
          </a:p>
        </p:txBody>
      </p:sp>
    </p:spTree>
    <p:extLst>
      <p:ext uri="{BB962C8B-B14F-4D97-AF65-F5344CB8AC3E}">
        <p14:creationId xmlns:p14="http://schemas.microsoft.com/office/powerpoint/2010/main" val="153813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7969</TotalTime>
  <Words>1984</Words>
  <Application>Microsoft Office PowerPoint</Application>
  <PresentationFormat>Widescreen</PresentationFormat>
  <Paragraphs>296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Calibri</vt:lpstr>
      <vt:lpstr>Cambria Math</vt:lpstr>
      <vt:lpstr>Corbel</vt:lpstr>
      <vt:lpstr>Courier New</vt:lpstr>
      <vt:lpstr>Symbol</vt:lpstr>
      <vt:lpstr>Wingdings</vt:lpstr>
      <vt:lpstr>Wingdings 2</vt:lpstr>
      <vt:lpstr>Wingdings 3</vt:lpstr>
      <vt:lpstr>Module</vt:lpstr>
      <vt:lpstr>COMP 2230</vt:lpstr>
      <vt:lpstr>Last time</vt:lpstr>
      <vt:lpstr>Questions?</vt:lpstr>
      <vt:lpstr>Assignment 6</vt:lpstr>
      <vt:lpstr>Logical warmup</vt:lpstr>
      <vt:lpstr>Context Free Languages</vt:lpstr>
      <vt:lpstr>Context free grammars</vt:lpstr>
      <vt:lpstr>CFG examples</vt:lpstr>
      <vt:lpstr>Pushdown automata</vt:lpstr>
      <vt:lpstr>Pushdown automata</vt:lpstr>
      <vt:lpstr>Pushdown automaton example</vt:lpstr>
      <vt:lpstr>Chomsky's Hierarchy of Grammars</vt:lpstr>
      <vt:lpstr>Chomsky hierarchy</vt:lpstr>
      <vt:lpstr>Rules for grammars</vt:lpstr>
      <vt:lpstr>Languages broken down</vt:lpstr>
      <vt:lpstr>Fun facts about formal languages</vt:lpstr>
      <vt:lpstr>Turing machine</vt:lpstr>
      <vt:lpstr>More formally</vt:lpstr>
      <vt:lpstr>Turing machine example</vt:lpstr>
      <vt:lpstr>A Turing machine as a transition diagram</vt:lpstr>
      <vt:lpstr>Church-Turing thesis</vt:lpstr>
      <vt:lpstr>Halting problem</vt:lpstr>
      <vt:lpstr>Turntables</vt:lpstr>
      <vt:lpstr>Stuff you have to buy for this proof</vt:lpstr>
      <vt:lpstr>Proof by contradiction</vt:lpstr>
      <vt:lpstr>A mind-bending proof</vt:lpstr>
      <vt:lpstr>Halting problem conclusion</vt:lpstr>
      <vt:lpstr>Post correspondence problem</vt:lpstr>
      <vt:lpstr>Other undecidable problems</vt:lpstr>
      <vt:lpstr>More (useful) undecidable problems</vt:lpstr>
      <vt:lpstr>Ticket Out the Door</vt:lpstr>
      <vt:lpstr>Upcoming</vt:lpstr>
      <vt:lpstr>Next time…</vt:lpstr>
      <vt:lpstr>Reminders</vt:lpstr>
    </vt:vector>
  </TitlesOfParts>
  <Company>Elizabethtown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CS121</dc:title>
  <dc:creator>your username</dc:creator>
  <cp:lastModifiedBy>Wittman, Barry</cp:lastModifiedBy>
  <cp:revision>574</cp:revision>
  <dcterms:created xsi:type="dcterms:W3CDTF">2009-08-24T20:26:10Z</dcterms:created>
  <dcterms:modified xsi:type="dcterms:W3CDTF">2026-04-15T13:15:32Z</dcterms:modified>
</cp:coreProperties>
</file>